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2"/>
  </p:notesMasterIdLst>
  <p:handoutMasterIdLst>
    <p:handoutMasterId r:id="rId23"/>
  </p:handoutMasterIdLst>
  <p:sldIdLst>
    <p:sldId id="256" r:id="rId2"/>
    <p:sldId id="257" r:id="rId3"/>
    <p:sldId id="261" r:id="rId4"/>
    <p:sldId id="272" r:id="rId5"/>
    <p:sldId id="310" r:id="rId6"/>
    <p:sldId id="302" r:id="rId7"/>
    <p:sldId id="303" r:id="rId8"/>
    <p:sldId id="285" r:id="rId9"/>
    <p:sldId id="293" r:id="rId10"/>
    <p:sldId id="296" r:id="rId11"/>
    <p:sldId id="298" r:id="rId12"/>
    <p:sldId id="299" r:id="rId13"/>
    <p:sldId id="277" r:id="rId14"/>
    <p:sldId id="266" r:id="rId15"/>
    <p:sldId id="267" r:id="rId16"/>
    <p:sldId id="273" r:id="rId17"/>
    <p:sldId id="308" r:id="rId18"/>
    <p:sldId id="307" r:id="rId19"/>
    <p:sldId id="306" r:id="rId20"/>
    <p:sldId id="263" r:id="rId21"/>
  </p:sldIdLst>
  <p:sldSz cx="9906000" cy="6858000" type="A4"/>
  <p:notesSz cx="6858000" cy="9144000"/>
  <p:defaultTextStyle>
    <a:defPPr>
      <a:defRPr lang="en-US"/>
    </a:defPPr>
    <a:lvl1pPr algn="l" rtl="1" fontAlgn="base">
      <a:spcBef>
        <a:spcPct val="50000"/>
      </a:spcBef>
      <a:spcAft>
        <a:spcPct val="0"/>
      </a:spcAft>
      <a:defRPr kumimoji="1" sz="2400" kern="1200">
        <a:solidFill>
          <a:schemeClr val="tx1"/>
        </a:solidFill>
        <a:latin typeface="Times New Roman" panose="02020603050405020304" pitchFamily="18" charset="0"/>
        <a:ea typeface="+mn-ea"/>
        <a:cs typeface="+mn-cs"/>
      </a:defRPr>
    </a:lvl1pPr>
    <a:lvl2pPr marL="457200" algn="l" rtl="1" fontAlgn="base">
      <a:spcBef>
        <a:spcPct val="50000"/>
      </a:spcBef>
      <a:spcAft>
        <a:spcPct val="0"/>
      </a:spcAft>
      <a:defRPr kumimoji="1" sz="2400" kern="1200">
        <a:solidFill>
          <a:schemeClr val="tx1"/>
        </a:solidFill>
        <a:latin typeface="Times New Roman" panose="02020603050405020304" pitchFamily="18" charset="0"/>
        <a:ea typeface="+mn-ea"/>
        <a:cs typeface="+mn-cs"/>
      </a:defRPr>
    </a:lvl2pPr>
    <a:lvl3pPr marL="914400" algn="l" rtl="1" fontAlgn="base">
      <a:spcBef>
        <a:spcPct val="50000"/>
      </a:spcBef>
      <a:spcAft>
        <a:spcPct val="0"/>
      </a:spcAft>
      <a:defRPr kumimoji="1" sz="2400" kern="1200">
        <a:solidFill>
          <a:schemeClr val="tx1"/>
        </a:solidFill>
        <a:latin typeface="Times New Roman" panose="02020603050405020304" pitchFamily="18" charset="0"/>
        <a:ea typeface="+mn-ea"/>
        <a:cs typeface="+mn-cs"/>
      </a:defRPr>
    </a:lvl3pPr>
    <a:lvl4pPr marL="1371600" algn="l" rtl="1" fontAlgn="base">
      <a:spcBef>
        <a:spcPct val="50000"/>
      </a:spcBef>
      <a:spcAft>
        <a:spcPct val="0"/>
      </a:spcAft>
      <a:defRPr kumimoji="1" sz="2400" kern="1200">
        <a:solidFill>
          <a:schemeClr val="tx1"/>
        </a:solidFill>
        <a:latin typeface="Times New Roman" panose="02020603050405020304" pitchFamily="18" charset="0"/>
        <a:ea typeface="+mn-ea"/>
        <a:cs typeface="+mn-cs"/>
      </a:defRPr>
    </a:lvl4pPr>
    <a:lvl5pPr marL="1828800" algn="l" rtl="1" fontAlgn="base">
      <a:spcBef>
        <a:spcPct val="50000"/>
      </a:spcBef>
      <a:spcAft>
        <a:spcPct val="0"/>
      </a:spcAft>
      <a:defRPr kumimoji="1" sz="2400" kern="1200">
        <a:solidFill>
          <a:schemeClr val="tx1"/>
        </a:solidFill>
        <a:latin typeface="Times New Roman" panose="02020603050405020304" pitchFamily="18" charset="0"/>
        <a:ea typeface="+mn-ea"/>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mn-ea"/>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mn-ea"/>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mn-ea"/>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87" autoAdjust="0"/>
    <p:restoredTop sz="87500" autoAdjust="0"/>
  </p:normalViewPr>
  <p:slideViewPr>
    <p:cSldViewPr>
      <p:cViewPr varScale="1">
        <p:scale>
          <a:sx n="90" d="100"/>
          <a:sy n="90" d="100"/>
        </p:scale>
        <p:origin x="237" y="6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764" y="-6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3DE0DEB-650A-404B-BEFB-584539D8DB3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0" eaLnBrk="0" hangingPunct="0">
              <a:spcBef>
                <a:spcPct val="0"/>
              </a:spcBef>
              <a:defRPr kumimoji="0" sz="1200" smtClean="0"/>
            </a:lvl1pPr>
          </a:lstStyle>
          <a:p>
            <a:pPr>
              <a:defRPr/>
            </a:pPr>
            <a:endParaRPr lang="en-US" altLang="en-US"/>
          </a:p>
        </p:txBody>
      </p:sp>
      <p:sp>
        <p:nvSpPr>
          <p:cNvPr id="15363" name="Rectangle 3">
            <a:extLst>
              <a:ext uri="{FF2B5EF4-FFF2-40B4-BE49-F238E27FC236}">
                <a16:creationId xmlns:a16="http://schemas.microsoft.com/office/drawing/2014/main" id="{2801B80E-3501-442C-BF68-DA13F50D2CCE}"/>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0" eaLnBrk="0" hangingPunct="0">
              <a:spcBef>
                <a:spcPct val="0"/>
              </a:spcBef>
              <a:defRPr kumimoji="0" sz="1200" smtClean="0"/>
            </a:lvl1pPr>
          </a:lstStyle>
          <a:p>
            <a:pPr>
              <a:defRPr/>
            </a:pPr>
            <a:endParaRPr lang="en-US" altLang="en-US"/>
          </a:p>
        </p:txBody>
      </p:sp>
      <p:sp>
        <p:nvSpPr>
          <p:cNvPr id="15364" name="Rectangle 4">
            <a:extLst>
              <a:ext uri="{FF2B5EF4-FFF2-40B4-BE49-F238E27FC236}">
                <a16:creationId xmlns:a16="http://schemas.microsoft.com/office/drawing/2014/main" id="{30A5BEB5-FF56-4B16-9209-9F5DAA733777}"/>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eaLnBrk="0" hangingPunct="0">
              <a:spcBef>
                <a:spcPct val="0"/>
              </a:spcBef>
              <a:defRPr kumimoji="0" sz="1200" smtClean="0"/>
            </a:lvl1pPr>
          </a:lstStyle>
          <a:p>
            <a:pPr>
              <a:defRPr/>
            </a:pPr>
            <a:endParaRPr lang="en-US" altLang="en-US"/>
          </a:p>
        </p:txBody>
      </p:sp>
      <p:sp>
        <p:nvSpPr>
          <p:cNvPr id="15365" name="Rectangle 5">
            <a:extLst>
              <a:ext uri="{FF2B5EF4-FFF2-40B4-BE49-F238E27FC236}">
                <a16:creationId xmlns:a16="http://schemas.microsoft.com/office/drawing/2014/main" id="{B4E0738D-83DB-4BB8-963F-BB82F51149A9}"/>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0" eaLnBrk="0" hangingPunct="0">
              <a:spcBef>
                <a:spcPct val="0"/>
              </a:spcBef>
              <a:defRPr kumimoji="0" sz="1200"/>
            </a:lvl1pPr>
          </a:lstStyle>
          <a:p>
            <a:fld id="{8F7A2114-6B3B-495E-BF34-F53911ADD87C}" type="slidenum">
              <a:rPr lang="ar-SA"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15AC0EA-F62B-4FBE-9842-736DF675CC3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rtl="0" eaLnBrk="0" hangingPunct="0">
              <a:spcBef>
                <a:spcPct val="0"/>
              </a:spcBef>
              <a:defRPr kumimoji="0" sz="1200" smtClean="0"/>
            </a:lvl1pPr>
          </a:lstStyle>
          <a:p>
            <a:pPr>
              <a:defRPr/>
            </a:pPr>
            <a:endParaRPr lang="en-US" altLang="en-US"/>
          </a:p>
        </p:txBody>
      </p:sp>
      <p:sp>
        <p:nvSpPr>
          <p:cNvPr id="17411" name="Rectangle 3">
            <a:extLst>
              <a:ext uri="{FF2B5EF4-FFF2-40B4-BE49-F238E27FC236}">
                <a16:creationId xmlns:a16="http://schemas.microsoft.com/office/drawing/2014/main" id="{EF960D67-5343-4DC7-AC2D-760E0B12F9A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0" eaLnBrk="0" hangingPunct="0">
              <a:spcBef>
                <a:spcPct val="0"/>
              </a:spcBef>
              <a:defRPr kumimoji="0" sz="1200" smtClean="0"/>
            </a:lvl1pPr>
          </a:lstStyle>
          <a:p>
            <a:pPr>
              <a:defRPr/>
            </a:pPr>
            <a:endParaRPr lang="en-US" altLang="en-US"/>
          </a:p>
        </p:txBody>
      </p:sp>
      <p:sp>
        <p:nvSpPr>
          <p:cNvPr id="23556" name="Rectangle 4">
            <a:extLst>
              <a:ext uri="{FF2B5EF4-FFF2-40B4-BE49-F238E27FC236}">
                <a16:creationId xmlns:a16="http://schemas.microsoft.com/office/drawing/2014/main" id="{43189261-49E2-476A-A2E8-F08C5356D94C}"/>
              </a:ext>
            </a:extLst>
          </p:cNvPr>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3F0D5BE4-40CC-43AF-B9C5-C1EED4303DA9}"/>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7414" name="Rectangle 6">
            <a:extLst>
              <a:ext uri="{FF2B5EF4-FFF2-40B4-BE49-F238E27FC236}">
                <a16:creationId xmlns:a16="http://schemas.microsoft.com/office/drawing/2014/main" id="{9B051460-35CD-4543-8CE7-FE3707AB0E3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eaLnBrk="0" hangingPunct="0">
              <a:spcBef>
                <a:spcPct val="0"/>
              </a:spcBef>
              <a:defRPr kumimoji="0" sz="1200" smtClean="0"/>
            </a:lvl1pPr>
          </a:lstStyle>
          <a:p>
            <a:pPr>
              <a:defRPr/>
            </a:pPr>
            <a:endParaRPr lang="en-US" altLang="en-US"/>
          </a:p>
        </p:txBody>
      </p:sp>
      <p:sp>
        <p:nvSpPr>
          <p:cNvPr id="17415" name="Rectangle 7">
            <a:extLst>
              <a:ext uri="{FF2B5EF4-FFF2-40B4-BE49-F238E27FC236}">
                <a16:creationId xmlns:a16="http://schemas.microsoft.com/office/drawing/2014/main" id="{6DD9D8D0-A507-4DC2-BE96-1F8BCA1DBAB4}"/>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0" eaLnBrk="0" hangingPunct="0">
              <a:spcBef>
                <a:spcPct val="0"/>
              </a:spcBef>
              <a:defRPr kumimoji="0" sz="1200"/>
            </a:lvl1pPr>
          </a:lstStyle>
          <a:p>
            <a:fld id="{67185E13-8F9E-4204-853F-3DF98037C032}" type="slidenum">
              <a:rPr lang="ar-SA" altLang="en-US"/>
              <a:pPr/>
              <a:t>‹#›</a:t>
            </a:fld>
            <a:endParaRPr lang="en-US" alt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r" rtl="1"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r" rtl="1"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r" rtl="1"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r" rtl="1"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A6113122-6302-4CBC-834C-B5D798454587}"/>
              </a:ext>
            </a:extLst>
          </p:cNvPr>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fld id="{349183EE-B927-4354-BE69-292EE2746A05}" type="slidenum">
              <a:rPr kumimoji="0" lang="ar-SA" altLang="en-US" sz="1200"/>
              <a:pPr/>
              <a:t>3</a:t>
            </a:fld>
            <a:endParaRPr kumimoji="0" lang="en-US" altLang="en-US" sz="1200"/>
          </a:p>
        </p:txBody>
      </p:sp>
      <p:sp>
        <p:nvSpPr>
          <p:cNvPr id="24579" name="Rectangle 2">
            <a:extLst>
              <a:ext uri="{FF2B5EF4-FFF2-40B4-BE49-F238E27FC236}">
                <a16:creationId xmlns:a16="http://schemas.microsoft.com/office/drawing/2014/main" id="{C6361295-E0F4-4218-AACF-F75988A79D02}"/>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6B9E40E8-3600-4164-A2D6-B5574AA83CB8}"/>
              </a:ext>
            </a:extLst>
          </p:cNvPr>
          <p:cNvSpPr>
            <a:spLocks noGrp="1" noChangeArrowheads="1"/>
          </p:cNvSpPr>
          <p:nvPr>
            <p:ph type="body" idx="1"/>
          </p:nvPr>
        </p:nvSpPr>
        <p:spPr>
          <a:noFill/>
        </p:spPr>
        <p:txBody>
          <a:bodyPr/>
          <a:lstStyle/>
          <a:p>
            <a:pPr algn="l"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16966B6-78C2-455E-9F5D-7790CE661EA2}"/>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607D53E-7B0A-4523-8242-5F403AE3B2C1}"/>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21D76463-57F2-4C72-81B1-1A4FD7BC5B50}"/>
              </a:ext>
            </a:extLst>
          </p:cNvPr>
          <p:cNvSpPr>
            <a:spLocks noGrp="1"/>
          </p:cNvSpPr>
          <p:nvPr>
            <p:ph type="sldNum" sz="quarter" idx="12"/>
          </p:nvPr>
        </p:nvSpPr>
        <p:spPr/>
        <p:txBody>
          <a:bodyPr/>
          <a:lstStyle>
            <a:lvl2pPr lvl="1">
              <a:defRPr/>
            </a:lvl2pPr>
          </a:lstStyle>
          <a:p>
            <a:pPr lvl="1"/>
            <a:fld id="{097A6D93-6E00-4167-A247-EEEFE369EB50}" type="slidenum">
              <a:rPr lang="ar-SA" altLang="en-US"/>
              <a:pPr lvl="1"/>
              <a:t>‹#›</a:t>
            </a:fld>
            <a:endParaRPr lang="en-US" altLang="en-US"/>
          </a:p>
        </p:txBody>
      </p:sp>
    </p:spTree>
    <p:extLst>
      <p:ext uri="{BB962C8B-B14F-4D97-AF65-F5344CB8AC3E}">
        <p14:creationId xmlns:p14="http://schemas.microsoft.com/office/powerpoint/2010/main" val="99349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24DDF-0E61-46E2-AB0C-49EBA8C78F45}"/>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37C3784-2F18-4B1E-8CF9-5563F0EE075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40CA9D2A-5407-4B25-983C-BE851AA071A7}"/>
              </a:ext>
            </a:extLst>
          </p:cNvPr>
          <p:cNvSpPr>
            <a:spLocks noGrp="1"/>
          </p:cNvSpPr>
          <p:nvPr>
            <p:ph type="sldNum" sz="quarter" idx="12"/>
          </p:nvPr>
        </p:nvSpPr>
        <p:spPr/>
        <p:txBody>
          <a:bodyPr/>
          <a:lstStyle>
            <a:lvl2pPr lvl="1">
              <a:defRPr/>
            </a:lvl2pPr>
          </a:lstStyle>
          <a:p>
            <a:pPr lvl="1"/>
            <a:fld id="{3145E569-1865-461E-AE05-02DC6B144209}"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2725779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39DA2C-B9E4-44CB-A432-D4D396D70E4F}"/>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B8098A8-9D37-4CD8-854F-B3F5FD263C57}"/>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CA21BC62-9BDE-4FDA-97E8-AE8B7EED30EE}"/>
              </a:ext>
            </a:extLst>
          </p:cNvPr>
          <p:cNvSpPr>
            <a:spLocks noGrp="1"/>
          </p:cNvSpPr>
          <p:nvPr>
            <p:ph type="sldNum" sz="quarter" idx="12"/>
          </p:nvPr>
        </p:nvSpPr>
        <p:spPr/>
        <p:txBody>
          <a:bodyPr/>
          <a:lstStyle>
            <a:lvl2pPr lvl="1">
              <a:defRPr/>
            </a:lvl2pPr>
          </a:lstStyle>
          <a:p>
            <a:pPr lvl="1"/>
            <a:fld id="{02655FFD-81DE-40A7-899D-84F13C99D129}"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1982114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385B6FD-7033-4315-A0BC-9F680AB932D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E19F9448-8188-4A84-BD66-423875E9979C}"/>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53954CA6-B452-4C05-A1C7-736667C2C954}"/>
              </a:ext>
            </a:extLst>
          </p:cNvPr>
          <p:cNvSpPr>
            <a:spLocks noGrp="1"/>
          </p:cNvSpPr>
          <p:nvPr>
            <p:ph type="sldNum" sz="quarter" idx="12"/>
          </p:nvPr>
        </p:nvSpPr>
        <p:spPr/>
        <p:txBody>
          <a:bodyPr/>
          <a:lstStyle>
            <a:lvl2pPr lvl="1">
              <a:defRPr/>
            </a:lvl2pPr>
          </a:lstStyle>
          <a:p>
            <a:pPr lvl="1"/>
            <a:fld id="{FED26DDD-A991-4996-9CA9-50FE7A4F0FDE}"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1806870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1B7CB80-0668-44BC-9C82-304011C56873}"/>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C5FEF38-B6D3-4A8B-B7AC-FD11FB849C8A}"/>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810F60AB-BBD3-4F02-9728-8F499C626E00}"/>
              </a:ext>
            </a:extLst>
          </p:cNvPr>
          <p:cNvSpPr>
            <a:spLocks noGrp="1"/>
          </p:cNvSpPr>
          <p:nvPr>
            <p:ph type="sldNum" sz="quarter" idx="12"/>
          </p:nvPr>
        </p:nvSpPr>
        <p:spPr/>
        <p:txBody>
          <a:bodyPr/>
          <a:lstStyle>
            <a:lvl2pPr lvl="1">
              <a:defRPr/>
            </a:lvl2pPr>
          </a:lstStyle>
          <a:p>
            <a:pPr lvl="1"/>
            <a:fld id="{C67DE3C7-0F9B-4E1B-AF8A-A23301ED1526}"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1111739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2A170C2-9DA5-48B1-A95C-BA9F78F7568C}"/>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937EE245-9F05-4EA5-9F74-15E79B755913}"/>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5B04BDE9-2317-4CFB-86C2-96EDEA7E7692}"/>
              </a:ext>
            </a:extLst>
          </p:cNvPr>
          <p:cNvSpPr>
            <a:spLocks noGrp="1"/>
          </p:cNvSpPr>
          <p:nvPr>
            <p:ph type="sldNum" sz="quarter" idx="12"/>
          </p:nvPr>
        </p:nvSpPr>
        <p:spPr/>
        <p:txBody>
          <a:bodyPr/>
          <a:lstStyle>
            <a:lvl2pPr lvl="1">
              <a:defRPr/>
            </a:lvl2pPr>
          </a:lstStyle>
          <a:p>
            <a:pPr lvl="1"/>
            <a:fld id="{FC9C0E2F-9866-45FF-8839-93071F545A9D}"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198337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3DEDD11-BA09-4234-8230-7FE4EE0F8D28}"/>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63B332F2-161B-465A-B10A-91F89033008F}"/>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B0F8EDBB-52C1-4D69-A426-5824A4C71CDA}"/>
              </a:ext>
            </a:extLst>
          </p:cNvPr>
          <p:cNvSpPr>
            <a:spLocks noGrp="1"/>
          </p:cNvSpPr>
          <p:nvPr>
            <p:ph type="sldNum" sz="quarter" idx="12"/>
          </p:nvPr>
        </p:nvSpPr>
        <p:spPr/>
        <p:txBody>
          <a:bodyPr/>
          <a:lstStyle>
            <a:lvl2pPr lvl="1">
              <a:defRPr/>
            </a:lvl2pPr>
          </a:lstStyle>
          <a:p>
            <a:pPr lvl="1"/>
            <a:fld id="{DD211F12-B782-46DE-A3FF-20C82631965C}"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1843880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5F72BD7-AF8C-4DD2-B1C4-5D552E822721}"/>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AB9937CD-D7A2-4D13-9320-7BA7523554B5}"/>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CD021469-43D9-4458-ABAD-8C2E01D93AFC}"/>
              </a:ext>
            </a:extLst>
          </p:cNvPr>
          <p:cNvSpPr>
            <a:spLocks noGrp="1"/>
          </p:cNvSpPr>
          <p:nvPr>
            <p:ph type="sldNum" sz="quarter" idx="12"/>
          </p:nvPr>
        </p:nvSpPr>
        <p:spPr/>
        <p:txBody>
          <a:bodyPr/>
          <a:lstStyle>
            <a:lvl2pPr lvl="1">
              <a:defRPr/>
            </a:lvl2pPr>
          </a:lstStyle>
          <a:p>
            <a:pPr lvl="1"/>
            <a:fld id="{8AB49104-5577-4E26-8E7F-10E9297F7C3B}"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3547362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580C581-0A0D-4430-A5AA-6E7CCC45681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FA7652EB-BAEE-46D4-B429-3B3E971D17C8}"/>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4DC7F98D-BF75-4386-91A3-24F987948D40}"/>
              </a:ext>
            </a:extLst>
          </p:cNvPr>
          <p:cNvSpPr>
            <a:spLocks noGrp="1"/>
          </p:cNvSpPr>
          <p:nvPr>
            <p:ph type="sldNum" sz="quarter" idx="12"/>
          </p:nvPr>
        </p:nvSpPr>
        <p:spPr/>
        <p:txBody>
          <a:bodyPr/>
          <a:lstStyle>
            <a:lvl2pPr lvl="1">
              <a:defRPr/>
            </a:lvl2pPr>
          </a:lstStyle>
          <a:p>
            <a:pPr lvl="1"/>
            <a:fld id="{2A122FAA-C61B-4270-AE5D-079B33681E76}"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327200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876FEB-FA26-4C22-ADE9-8263A4B3916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9EA8AA7-D5CB-44E7-87D7-89A5E07F2264}"/>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DC18ABE7-9D50-466B-88FA-B1BBF13DD712}"/>
              </a:ext>
            </a:extLst>
          </p:cNvPr>
          <p:cNvSpPr>
            <a:spLocks noGrp="1"/>
          </p:cNvSpPr>
          <p:nvPr>
            <p:ph type="sldNum" sz="quarter" idx="12"/>
          </p:nvPr>
        </p:nvSpPr>
        <p:spPr/>
        <p:txBody>
          <a:bodyPr/>
          <a:lstStyle>
            <a:lvl2pPr lvl="1">
              <a:defRPr/>
            </a:lvl2pPr>
          </a:lstStyle>
          <a:p>
            <a:pPr lvl="1"/>
            <a:fld id="{4E54C732-CFA4-410A-ABA5-E2AB574DC631}"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89830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6D2D21-354E-41B7-ADFC-12AEA9C916BF}"/>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5A28D84-E34D-44FF-B3E4-8F1C0036133C}"/>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CED6E2C9-5E53-48FE-BECB-07300970F138}"/>
              </a:ext>
            </a:extLst>
          </p:cNvPr>
          <p:cNvSpPr>
            <a:spLocks noGrp="1"/>
          </p:cNvSpPr>
          <p:nvPr>
            <p:ph type="sldNum" sz="quarter" idx="12"/>
          </p:nvPr>
        </p:nvSpPr>
        <p:spPr/>
        <p:txBody>
          <a:bodyPr/>
          <a:lstStyle>
            <a:lvl2pPr lvl="1">
              <a:defRPr/>
            </a:lvl2pPr>
          </a:lstStyle>
          <a:p>
            <a:pPr lvl="1"/>
            <a:fld id="{ABC95C4F-D2FC-4717-BA88-B0FEBC6E496D}" type="slidenum">
              <a:rPr lang="ar-SA" altLang="en-US"/>
              <a:pPr lvl="1"/>
              <a:t>‹#›</a:t>
            </a:fld>
            <a:endParaRPr lang="en-US" altLang="en-US">
              <a:latin typeface="Calibri" panose="020F0502020204030204" pitchFamily="34" charset="0"/>
            </a:endParaRPr>
          </a:p>
        </p:txBody>
      </p:sp>
    </p:spTree>
    <p:extLst>
      <p:ext uri="{BB962C8B-B14F-4D97-AF65-F5344CB8AC3E}">
        <p14:creationId xmlns:p14="http://schemas.microsoft.com/office/powerpoint/2010/main" val="308924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C77FE61-E2D9-45DC-AF98-AB868DFB4EB0}"/>
              </a:ext>
            </a:extLst>
          </p:cNvPr>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NL"/>
              <a:t>Click to edit Master title style</a:t>
            </a:r>
          </a:p>
        </p:txBody>
      </p:sp>
      <p:sp>
        <p:nvSpPr>
          <p:cNvPr id="1027" name="Text Placeholder 2">
            <a:extLst>
              <a:ext uri="{FF2B5EF4-FFF2-40B4-BE49-F238E27FC236}">
                <a16:creationId xmlns:a16="http://schemas.microsoft.com/office/drawing/2014/main" id="{C922A7B7-6A63-45B4-AF69-AE3EA2EDB4CC}"/>
              </a:ext>
            </a:extLst>
          </p:cNvPr>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NL"/>
              <a:t>Click to edit Master text styles</a:t>
            </a:r>
          </a:p>
          <a:p>
            <a:pPr lvl="1"/>
            <a:r>
              <a:rPr lang="en-US" altLang="en-NL"/>
              <a:t>Second level</a:t>
            </a:r>
          </a:p>
          <a:p>
            <a:pPr lvl="2"/>
            <a:r>
              <a:rPr lang="en-US" altLang="en-NL"/>
              <a:t>Third level</a:t>
            </a:r>
          </a:p>
          <a:p>
            <a:pPr lvl="3"/>
            <a:r>
              <a:rPr lang="en-US" altLang="en-NL"/>
              <a:t>Fourth level</a:t>
            </a:r>
          </a:p>
          <a:p>
            <a:pPr lvl="4"/>
            <a:r>
              <a:rPr lang="en-US" altLang="en-NL"/>
              <a:t>Fifth level</a:t>
            </a:r>
          </a:p>
        </p:txBody>
      </p:sp>
      <p:sp>
        <p:nvSpPr>
          <p:cNvPr id="4" name="Date Placeholder 3">
            <a:extLst>
              <a:ext uri="{FF2B5EF4-FFF2-40B4-BE49-F238E27FC236}">
                <a16:creationId xmlns:a16="http://schemas.microsoft.com/office/drawing/2014/main" id="{13F07A16-E9E0-4970-8BB7-C23B60A3EE62}"/>
              </a:ext>
            </a:extLst>
          </p:cNvPr>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53EAB995-6501-46CF-9BF3-2D549C8F542E}"/>
              </a:ext>
            </a:extLst>
          </p:cNvPr>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ABDF694D-605C-47E4-B0EC-8969A1981B12}"/>
              </a:ext>
            </a:extLst>
          </p:cNvPr>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2pPr lvl="1">
              <a:defRPr/>
            </a:lvl2pPr>
          </a:lstStyle>
          <a:p>
            <a:pPr lvl="1"/>
            <a:fld id="{4466BEF6-BC18-437D-B330-C33DD6569EA2}" type="slidenum">
              <a:rPr lang="ar-SA" altLang="en-US"/>
              <a:pPr lvl="1"/>
              <a:t>‹#›</a:t>
            </a:fld>
            <a:endParaRPr lang="en-US" altLang="en-US">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ow%20wine%20is%20made%20-%20rank%20&amp;%20file.ppt"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4">
            <a:extLst>
              <a:ext uri="{FF2B5EF4-FFF2-40B4-BE49-F238E27FC236}">
                <a16:creationId xmlns:a16="http://schemas.microsoft.com/office/drawing/2014/main" id="{4312F416-6F98-4530-9C9A-E35699A9D400}"/>
              </a:ext>
            </a:extLst>
          </p:cNvPr>
          <p:cNvSpPr>
            <a:spLocks noGrp="1" noChangeArrowheads="1"/>
          </p:cNvSpPr>
          <p:nvPr>
            <p:ph type="ctrTitle"/>
          </p:nvPr>
        </p:nvSpPr>
        <p:spPr>
          <a:xfrm>
            <a:off x="685800" y="762000"/>
            <a:ext cx="8420100" cy="1143000"/>
          </a:xfrm>
        </p:spPr>
        <p:txBody>
          <a:bodyPr/>
          <a:lstStyle/>
          <a:p>
            <a:r>
              <a:rPr lang="en-US" altLang="en-US" dirty="0"/>
              <a:t>Introduction to Wine</a:t>
            </a:r>
          </a:p>
        </p:txBody>
      </p:sp>
      <p:sp>
        <p:nvSpPr>
          <p:cNvPr id="2" name="Subtitle 1">
            <a:extLst>
              <a:ext uri="{FF2B5EF4-FFF2-40B4-BE49-F238E27FC236}">
                <a16:creationId xmlns:a16="http://schemas.microsoft.com/office/drawing/2014/main" id="{4013F899-F0B3-47A4-9B1F-948E8D9A0E43}"/>
              </a:ext>
            </a:extLst>
          </p:cNvPr>
          <p:cNvSpPr>
            <a:spLocks noGrp="1"/>
          </p:cNvSpPr>
          <p:nvPr>
            <p:ph type="subTitle" idx="1"/>
          </p:nvPr>
        </p:nvSpPr>
        <p:spPr/>
        <p:txBody>
          <a:bodyPr/>
          <a:lstStyle/>
          <a:p>
            <a:endParaRPr lang="en-NL"/>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4">
            <a:extLst>
              <a:ext uri="{FF2B5EF4-FFF2-40B4-BE49-F238E27FC236}">
                <a16:creationId xmlns:a16="http://schemas.microsoft.com/office/drawing/2014/main" id="{A3341668-B3EB-4919-8B90-0A84967ADC8C}"/>
              </a:ext>
            </a:extLst>
          </p:cNvPr>
          <p:cNvSpPr>
            <a:spLocks noGrp="1" noChangeArrowheads="1"/>
          </p:cNvSpPr>
          <p:nvPr>
            <p:ph type="title"/>
          </p:nvPr>
        </p:nvSpPr>
        <p:spPr/>
        <p:txBody>
          <a:bodyPr/>
          <a:lstStyle/>
          <a:p>
            <a:r>
              <a:rPr lang="en-US" altLang="en-US"/>
              <a:t>What you will learn in this session</a:t>
            </a:r>
          </a:p>
        </p:txBody>
      </p:sp>
      <p:sp>
        <p:nvSpPr>
          <p:cNvPr id="5125" name="Rectangle 5">
            <a:extLst>
              <a:ext uri="{FF2B5EF4-FFF2-40B4-BE49-F238E27FC236}">
                <a16:creationId xmlns:a16="http://schemas.microsoft.com/office/drawing/2014/main" id="{72EEC409-C318-45B2-850C-F3A0A36EC32F}"/>
              </a:ext>
            </a:extLst>
          </p:cNvPr>
          <p:cNvSpPr>
            <a:spLocks noGrp="1" noChangeArrowheads="1"/>
          </p:cNvSpPr>
          <p:nvPr>
            <p:ph idx="1"/>
          </p:nvPr>
        </p:nvSpPr>
        <p:spPr/>
        <p:txBody>
          <a:bodyPr/>
          <a:lstStyle/>
          <a:p>
            <a:r>
              <a:rPr lang="en-US" altLang="en-US"/>
              <a:t>Wine making areas of the World</a:t>
            </a:r>
          </a:p>
          <a:p>
            <a:r>
              <a:rPr lang="en-US" altLang="en-US"/>
              <a:t>How wine is made</a:t>
            </a:r>
          </a:p>
          <a:p>
            <a:r>
              <a:rPr lang="en-US" altLang="en-US"/>
              <a:t>Grape Varieties</a:t>
            </a:r>
          </a:p>
          <a:p>
            <a:r>
              <a:rPr lang="en-US" altLang="en-US"/>
              <a:t>How to read a wine label</a:t>
            </a:r>
          </a:p>
          <a:p>
            <a:r>
              <a:rPr lang="en-US" altLang="en-US"/>
              <a:t>The various styles of wine bottles</a:t>
            </a:r>
          </a:p>
          <a:p>
            <a:r>
              <a:rPr lang="en-US" altLang="en-US"/>
              <a:t>The correct storage of wine</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checkerboard(across)">
                                      <p:cBhvr>
                                        <p:cTn id="7"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5">
            <a:extLst>
              <a:ext uri="{FF2B5EF4-FFF2-40B4-BE49-F238E27FC236}">
                <a16:creationId xmlns:a16="http://schemas.microsoft.com/office/drawing/2014/main" id="{0D8C9C06-9839-4A31-88D4-B12387360521}"/>
              </a:ext>
            </a:extLst>
          </p:cNvPr>
          <p:cNvSpPr>
            <a:spLocks noGrp="1" noChangeArrowheads="1"/>
          </p:cNvSpPr>
          <p:nvPr>
            <p:ph idx="1"/>
          </p:nvPr>
        </p:nvSpPr>
        <p:spPr/>
        <p:txBody>
          <a:bodyPr/>
          <a:lstStyle/>
          <a:p>
            <a:pPr>
              <a:buFont typeface="Wingdings" panose="05000000000000000000" pitchFamily="2" charset="2"/>
              <a:buNone/>
            </a:pPr>
            <a:endParaRPr lang="en-US" altLang="en-US"/>
          </a:p>
        </p:txBody>
      </p:sp>
      <p:pic>
        <p:nvPicPr>
          <p:cNvPr id="9222" name="Picture 6" descr="countrieis which makes wine">
            <a:extLst>
              <a:ext uri="{FF2B5EF4-FFF2-40B4-BE49-F238E27FC236}">
                <a16:creationId xmlns:a16="http://schemas.microsoft.com/office/drawing/2014/main" id="{EC7B6274-F5B2-4A73-957A-0C9F31AC5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strips(downLeft)">
                                      <p:cBhvr>
                                        <p:cTn id="7"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a:extLst>
              <a:ext uri="{FF2B5EF4-FFF2-40B4-BE49-F238E27FC236}">
                <a16:creationId xmlns:a16="http://schemas.microsoft.com/office/drawing/2014/main" id="{661569CF-D450-4A53-8439-47D24585554D}"/>
              </a:ext>
            </a:extLst>
          </p:cNvPr>
          <p:cNvSpPr>
            <a:spLocks noGrp="1" noChangeArrowheads="1"/>
          </p:cNvSpPr>
          <p:nvPr>
            <p:ph type="ctrTitle"/>
          </p:nvPr>
        </p:nvSpPr>
        <p:spPr>
          <a:xfrm>
            <a:off x="908050" y="2057400"/>
            <a:ext cx="8420100" cy="1143000"/>
          </a:xfrm>
        </p:spPr>
        <p:txBody>
          <a:bodyPr/>
          <a:lstStyle/>
          <a:p>
            <a:r>
              <a:rPr lang="en-US" altLang="en-US">
                <a:hlinkClick r:id="rId2" action="ppaction://hlinkpres?slideindex=1&amp;slidetitle="/>
              </a:rPr>
              <a:t>How Wine is Made</a:t>
            </a:r>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29C0BFC-507D-432F-9FAC-78B1AC4E9494}"/>
              </a:ext>
            </a:extLst>
          </p:cNvPr>
          <p:cNvSpPr>
            <a:spLocks noGrp="1" noChangeArrowheads="1"/>
          </p:cNvSpPr>
          <p:nvPr>
            <p:ph type="title"/>
          </p:nvPr>
        </p:nvSpPr>
        <p:spPr>
          <a:xfrm>
            <a:off x="762000" y="0"/>
            <a:ext cx="8751888" cy="1143000"/>
          </a:xfrm>
        </p:spPr>
        <p:txBody>
          <a:bodyPr/>
          <a:lstStyle/>
          <a:p>
            <a:r>
              <a:rPr lang="en-US" altLang="en-US"/>
              <a:t>Wine definitions</a:t>
            </a:r>
          </a:p>
        </p:txBody>
      </p:sp>
      <p:sp>
        <p:nvSpPr>
          <p:cNvPr id="76803" name="Rectangle 3">
            <a:extLst>
              <a:ext uri="{FF2B5EF4-FFF2-40B4-BE49-F238E27FC236}">
                <a16:creationId xmlns:a16="http://schemas.microsoft.com/office/drawing/2014/main" id="{C37ED9FE-9D69-4D74-8887-E0A92B6AB207}"/>
              </a:ext>
            </a:extLst>
          </p:cNvPr>
          <p:cNvSpPr>
            <a:spLocks noGrp="1" noChangeArrowheads="1"/>
          </p:cNvSpPr>
          <p:nvPr>
            <p:ph idx="1"/>
          </p:nvPr>
        </p:nvSpPr>
        <p:spPr>
          <a:xfrm>
            <a:off x="762000" y="1371600"/>
            <a:ext cx="8420100" cy="5181600"/>
          </a:xfrm>
        </p:spPr>
        <p:txBody>
          <a:bodyPr rtlCol="0">
            <a:normAutofit lnSpcReduction="10000"/>
          </a:bodyPr>
          <a:lstStyle/>
          <a:p>
            <a:pPr algn="ctr" fontAlgn="auto">
              <a:lnSpc>
                <a:spcPct val="80000"/>
              </a:lnSpc>
              <a:spcAft>
                <a:spcPts val="0"/>
              </a:spcAft>
              <a:buFontTx/>
              <a:buNone/>
              <a:defRPr/>
            </a:pPr>
            <a:r>
              <a:rPr lang="en-US" altLang="en-US" sz="2800" b="1"/>
              <a:t>Wine is the fermented juice of grapes</a:t>
            </a:r>
          </a:p>
          <a:p>
            <a:pPr fontAlgn="auto">
              <a:lnSpc>
                <a:spcPct val="80000"/>
              </a:lnSpc>
              <a:spcAft>
                <a:spcPts val="0"/>
              </a:spcAft>
              <a:buFontTx/>
              <a:buNone/>
              <a:defRPr/>
            </a:pPr>
            <a:r>
              <a:rPr lang="en-US" altLang="en-US" sz="2800" u="sng"/>
              <a:t>Fermentation:</a:t>
            </a:r>
          </a:p>
          <a:p>
            <a:pPr fontAlgn="auto">
              <a:lnSpc>
                <a:spcPct val="80000"/>
              </a:lnSpc>
              <a:spcAft>
                <a:spcPts val="0"/>
              </a:spcAft>
              <a:buFontTx/>
              <a:buNone/>
              <a:defRPr/>
            </a:pPr>
            <a:r>
              <a:rPr lang="en-US" altLang="en-US" sz="2800"/>
              <a:t>	The process where grape juice turns into wine</a:t>
            </a:r>
          </a:p>
          <a:p>
            <a:pPr fontAlgn="auto">
              <a:lnSpc>
                <a:spcPct val="80000"/>
              </a:lnSpc>
              <a:spcAft>
                <a:spcPts val="0"/>
              </a:spcAft>
              <a:buFontTx/>
              <a:buNone/>
              <a:defRPr/>
            </a:pPr>
            <a:r>
              <a:rPr lang="en-US" altLang="en-US" sz="2800"/>
              <a:t>	Formula: sugar + yeast = alcohol + carbon dioxide</a:t>
            </a:r>
          </a:p>
          <a:p>
            <a:pPr fontAlgn="auto">
              <a:lnSpc>
                <a:spcPct val="80000"/>
              </a:lnSpc>
              <a:spcAft>
                <a:spcPts val="0"/>
              </a:spcAft>
              <a:buFontTx/>
              <a:buNone/>
              <a:defRPr/>
            </a:pPr>
            <a:r>
              <a:rPr lang="en-US" altLang="en-US" sz="2800" u="sng"/>
              <a:t>Tannin:</a:t>
            </a:r>
          </a:p>
          <a:p>
            <a:pPr fontAlgn="auto">
              <a:lnSpc>
                <a:spcPct val="80000"/>
              </a:lnSpc>
              <a:spcAft>
                <a:spcPts val="0"/>
              </a:spcAft>
              <a:buFontTx/>
              <a:buNone/>
              <a:defRPr/>
            </a:pPr>
            <a:r>
              <a:rPr lang="en-US" altLang="en-US" sz="2800"/>
              <a:t>	A substance that comes from grape skins, stems &amp; pips</a:t>
            </a:r>
          </a:p>
          <a:p>
            <a:pPr fontAlgn="auto">
              <a:lnSpc>
                <a:spcPct val="80000"/>
              </a:lnSpc>
              <a:spcAft>
                <a:spcPts val="0"/>
              </a:spcAft>
              <a:buFontTx/>
              <a:buNone/>
              <a:defRPr/>
            </a:pPr>
            <a:r>
              <a:rPr lang="en-US" altLang="en-US" sz="2800"/>
              <a:t>	It is a preservative that makes good wines last for years</a:t>
            </a:r>
          </a:p>
          <a:p>
            <a:pPr fontAlgn="auto">
              <a:lnSpc>
                <a:spcPct val="80000"/>
              </a:lnSpc>
              <a:spcAft>
                <a:spcPts val="0"/>
              </a:spcAft>
              <a:buFontTx/>
              <a:buNone/>
              <a:defRPr/>
            </a:pPr>
            <a:r>
              <a:rPr lang="en-US" altLang="en-US" sz="2800" u="sng"/>
              <a:t>Vintage:</a:t>
            </a:r>
          </a:p>
          <a:p>
            <a:pPr fontAlgn="auto">
              <a:lnSpc>
                <a:spcPct val="80000"/>
              </a:lnSpc>
              <a:spcAft>
                <a:spcPts val="0"/>
              </a:spcAft>
              <a:buFontTx/>
              <a:buNone/>
              <a:defRPr/>
            </a:pPr>
            <a:r>
              <a:rPr lang="en-US" altLang="en-US" sz="2800"/>
              <a:t>	Refers to the specific year the grapes were harvested</a:t>
            </a:r>
          </a:p>
          <a:p>
            <a:pPr fontAlgn="auto">
              <a:lnSpc>
                <a:spcPct val="80000"/>
              </a:lnSpc>
              <a:spcAft>
                <a:spcPts val="0"/>
              </a:spcAft>
              <a:buFontTx/>
              <a:buNone/>
              <a:defRPr/>
            </a:pPr>
            <a:r>
              <a:rPr lang="en-US" altLang="en-US" sz="2800"/>
              <a:t>	Every year is a vintage year. Some are better than others!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76803"/>
                                        </p:tgtEl>
                                        <p:attrNameLst>
                                          <p:attrName>style.visibility</p:attrName>
                                        </p:attrNameLst>
                                      </p:cBhvr>
                                      <p:to>
                                        <p:strVal val="visible"/>
                                      </p:to>
                                    </p:set>
                                    <p:animEffect transition="in" filter="checkerboard(across)">
                                      <p:cBhvr>
                                        <p:cTn id="7" dur="500"/>
                                        <p:tgtEl>
                                          <p:spTgt spid="76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D4C4FCE-A9E4-40EE-B60D-1BD865F1D755}"/>
              </a:ext>
            </a:extLst>
          </p:cNvPr>
          <p:cNvSpPr>
            <a:spLocks noGrp="1" noChangeArrowheads="1"/>
          </p:cNvSpPr>
          <p:nvPr>
            <p:ph type="title"/>
          </p:nvPr>
        </p:nvSpPr>
        <p:spPr/>
        <p:txBody>
          <a:bodyPr/>
          <a:lstStyle/>
          <a:p>
            <a:r>
              <a:rPr lang="en-US" altLang="en-US"/>
              <a:t>Grape Varieties </a:t>
            </a:r>
            <a:r>
              <a:rPr lang="en-US" altLang="en-US">
                <a:latin typeface="Times New Roman" panose="02020603050405020304" pitchFamily="18" charset="0"/>
              </a:rPr>
              <a:t>–</a:t>
            </a:r>
            <a:r>
              <a:rPr lang="en-US" altLang="en-US"/>
              <a:t> Red (Black)</a:t>
            </a:r>
          </a:p>
        </p:txBody>
      </p:sp>
      <p:sp>
        <p:nvSpPr>
          <p:cNvPr id="65539" name="Rectangle 3">
            <a:extLst>
              <a:ext uri="{FF2B5EF4-FFF2-40B4-BE49-F238E27FC236}">
                <a16:creationId xmlns:a16="http://schemas.microsoft.com/office/drawing/2014/main" id="{83B3DCC4-5EA9-43E0-9BA2-0682C2496FCC}"/>
              </a:ext>
            </a:extLst>
          </p:cNvPr>
          <p:cNvSpPr>
            <a:spLocks noGrp="1" noChangeArrowheads="1"/>
          </p:cNvSpPr>
          <p:nvPr>
            <p:ph idx="1"/>
          </p:nvPr>
        </p:nvSpPr>
        <p:spPr>
          <a:xfrm>
            <a:off x="247650" y="1981200"/>
            <a:ext cx="9658350" cy="4114800"/>
          </a:xfrm>
        </p:spPr>
        <p:txBody>
          <a:bodyPr rtlCol="0">
            <a:normAutofit lnSpcReduction="10000"/>
          </a:bodyPr>
          <a:lstStyle/>
          <a:p>
            <a:pPr fontAlgn="auto">
              <a:lnSpc>
                <a:spcPct val="80000"/>
              </a:lnSpc>
              <a:spcAft>
                <a:spcPts val="0"/>
              </a:spcAft>
              <a:defRPr/>
            </a:pPr>
            <a:r>
              <a:rPr lang="en-US" altLang="en-US" sz="2800"/>
              <a:t>Cabernet Sauvignon</a:t>
            </a:r>
          </a:p>
          <a:p>
            <a:pPr fontAlgn="auto">
              <a:lnSpc>
                <a:spcPct val="80000"/>
              </a:lnSpc>
              <a:spcAft>
                <a:spcPts val="0"/>
              </a:spcAft>
              <a:defRPr/>
            </a:pPr>
            <a:r>
              <a:rPr lang="en-US" altLang="en-US" sz="2800"/>
              <a:t>Pinot Noir</a:t>
            </a:r>
          </a:p>
          <a:p>
            <a:pPr fontAlgn="auto">
              <a:lnSpc>
                <a:spcPct val="80000"/>
              </a:lnSpc>
              <a:spcAft>
                <a:spcPts val="0"/>
              </a:spcAft>
              <a:defRPr/>
            </a:pPr>
            <a:r>
              <a:rPr lang="en-US" altLang="en-US" sz="2800"/>
              <a:t>Syrah/Syra/Petite Syrah (Shiraz – Australia) </a:t>
            </a:r>
          </a:p>
          <a:p>
            <a:pPr fontAlgn="auto">
              <a:lnSpc>
                <a:spcPct val="80000"/>
              </a:lnSpc>
              <a:spcAft>
                <a:spcPts val="0"/>
              </a:spcAft>
              <a:defRPr/>
            </a:pPr>
            <a:r>
              <a:rPr lang="en-US" altLang="en-US" sz="2800"/>
              <a:t>Balsamina (Argentina)</a:t>
            </a:r>
          </a:p>
          <a:p>
            <a:pPr fontAlgn="auto">
              <a:lnSpc>
                <a:spcPct val="80000"/>
              </a:lnSpc>
              <a:spcAft>
                <a:spcPts val="0"/>
              </a:spcAft>
              <a:defRPr/>
            </a:pPr>
            <a:r>
              <a:rPr lang="en-US" altLang="en-US" sz="2800"/>
              <a:t>Merlot</a:t>
            </a:r>
          </a:p>
          <a:p>
            <a:pPr fontAlgn="auto">
              <a:lnSpc>
                <a:spcPct val="80000"/>
              </a:lnSpc>
              <a:spcAft>
                <a:spcPts val="0"/>
              </a:spcAft>
              <a:defRPr/>
            </a:pPr>
            <a:r>
              <a:rPr lang="en-US" altLang="en-US" sz="2800"/>
              <a:t>Cabernet Franc</a:t>
            </a:r>
          </a:p>
          <a:p>
            <a:pPr fontAlgn="auto">
              <a:lnSpc>
                <a:spcPct val="80000"/>
              </a:lnSpc>
              <a:spcAft>
                <a:spcPts val="0"/>
              </a:spcAft>
              <a:defRPr/>
            </a:pPr>
            <a:r>
              <a:rPr lang="en-US" altLang="en-US" sz="2800"/>
              <a:t>Gamay </a:t>
            </a:r>
          </a:p>
          <a:p>
            <a:pPr fontAlgn="auto">
              <a:lnSpc>
                <a:spcPct val="80000"/>
              </a:lnSpc>
              <a:spcAft>
                <a:spcPts val="0"/>
              </a:spcAft>
              <a:defRPr/>
            </a:pPr>
            <a:r>
              <a:rPr lang="en-US" altLang="en-US" sz="2800"/>
              <a:t>Grenache (Tinot/Tinta – Spain)</a:t>
            </a:r>
          </a:p>
          <a:p>
            <a:pPr fontAlgn="auto">
              <a:lnSpc>
                <a:spcPct val="80000"/>
              </a:lnSpc>
              <a:spcAft>
                <a:spcPts val="0"/>
              </a:spcAft>
              <a:defRPr/>
            </a:pPr>
            <a:r>
              <a:rPr lang="en-US" altLang="en-US" sz="2800"/>
              <a:t>Nebbiolo</a:t>
            </a:r>
          </a:p>
          <a:p>
            <a:pPr fontAlgn="auto">
              <a:lnSpc>
                <a:spcPct val="80000"/>
              </a:lnSpc>
              <a:spcAft>
                <a:spcPts val="0"/>
              </a:spcAft>
              <a:defRPr/>
            </a:pPr>
            <a:r>
              <a:rPr lang="en-US" altLang="en-US" sz="2800"/>
              <a:t>Sangiovese (Brunello – Monalcino)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9"/>
                                        </p:tgtEl>
                                        <p:attrNameLst>
                                          <p:attrName>style.visibility</p:attrName>
                                        </p:attrNameLst>
                                      </p:cBhvr>
                                      <p:to>
                                        <p:strVal val="visible"/>
                                      </p:to>
                                    </p:set>
                                    <p:animEffect transition="in" filter="checkerboard(across)">
                                      <p:cBhvr>
                                        <p:cTn id="7" dur="500"/>
                                        <p:tgtEl>
                                          <p:spTgt spid="6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1026">
            <a:extLst>
              <a:ext uri="{FF2B5EF4-FFF2-40B4-BE49-F238E27FC236}">
                <a16:creationId xmlns:a16="http://schemas.microsoft.com/office/drawing/2014/main" id="{F93F42DB-DB09-42D7-9139-53F087BF195B}"/>
              </a:ext>
            </a:extLst>
          </p:cNvPr>
          <p:cNvSpPr>
            <a:spLocks noGrp="1" noChangeArrowheads="1"/>
          </p:cNvSpPr>
          <p:nvPr>
            <p:ph type="title"/>
          </p:nvPr>
        </p:nvSpPr>
        <p:spPr>
          <a:xfrm>
            <a:off x="742950" y="0"/>
            <a:ext cx="8751888" cy="1143000"/>
          </a:xfrm>
        </p:spPr>
        <p:txBody>
          <a:bodyPr/>
          <a:lstStyle/>
          <a:p>
            <a:r>
              <a:rPr lang="en-US" altLang="en-US"/>
              <a:t>Grape Varieties </a:t>
            </a:r>
            <a:r>
              <a:rPr lang="en-US" altLang="en-US">
                <a:latin typeface="Times New Roman" panose="02020603050405020304" pitchFamily="18" charset="0"/>
              </a:rPr>
              <a:t>–</a:t>
            </a:r>
            <a:r>
              <a:rPr lang="en-US" altLang="en-US"/>
              <a:t> White</a:t>
            </a:r>
          </a:p>
        </p:txBody>
      </p:sp>
      <p:sp>
        <p:nvSpPr>
          <p:cNvPr id="66563" name="Rectangle 1027">
            <a:extLst>
              <a:ext uri="{FF2B5EF4-FFF2-40B4-BE49-F238E27FC236}">
                <a16:creationId xmlns:a16="http://schemas.microsoft.com/office/drawing/2014/main" id="{56E28AF3-6864-47E9-A1BF-730747010C09}"/>
              </a:ext>
            </a:extLst>
          </p:cNvPr>
          <p:cNvSpPr>
            <a:spLocks noGrp="1" noChangeArrowheads="1"/>
          </p:cNvSpPr>
          <p:nvPr>
            <p:ph idx="1"/>
          </p:nvPr>
        </p:nvSpPr>
        <p:spPr>
          <a:xfrm>
            <a:off x="247650" y="1306513"/>
            <a:ext cx="9658350" cy="5291137"/>
          </a:xfrm>
        </p:spPr>
        <p:txBody>
          <a:bodyPr/>
          <a:lstStyle/>
          <a:p>
            <a:pPr>
              <a:lnSpc>
                <a:spcPct val="80000"/>
              </a:lnSpc>
            </a:pPr>
            <a:r>
              <a:rPr lang="en-US" altLang="en-US" sz="2800"/>
              <a:t>Riesling</a:t>
            </a:r>
          </a:p>
          <a:p>
            <a:pPr>
              <a:lnSpc>
                <a:spcPct val="80000"/>
              </a:lnSpc>
            </a:pPr>
            <a:r>
              <a:rPr lang="en-US" altLang="en-US" sz="2800"/>
              <a:t>Chardonnay</a:t>
            </a:r>
          </a:p>
          <a:p>
            <a:pPr>
              <a:lnSpc>
                <a:spcPct val="80000"/>
              </a:lnSpc>
            </a:pPr>
            <a:r>
              <a:rPr lang="en-US" altLang="en-US" sz="2800"/>
              <a:t>Semillon (Semillon Blanc - France)</a:t>
            </a:r>
          </a:p>
          <a:p>
            <a:pPr>
              <a:lnSpc>
                <a:spcPct val="80000"/>
              </a:lnSpc>
            </a:pPr>
            <a:r>
              <a:rPr lang="en-US" altLang="en-US" sz="2800"/>
              <a:t>Sauvignon Blanc (Fume Blanc – California, South Africa, Australia &amp; New Zealand)</a:t>
            </a:r>
          </a:p>
          <a:p>
            <a:pPr>
              <a:lnSpc>
                <a:spcPct val="80000"/>
              </a:lnSpc>
            </a:pPr>
            <a:r>
              <a:rPr lang="en-US" altLang="en-US" sz="2800"/>
              <a:t>Chenin Blanc (Steen – South Africa)</a:t>
            </a:r>
          </a:p>
          <a:p>
            <a:pPr>
              <a:lnSpc>
                <a:spcPct val="80000"/>
              </a:lnSpc>
            </a:pPr>
            <a:r>
              <a:rPr lang="en-US" altLang="en-US" sz="2800"/>
              <a:t>Pinot Gris (Pinot Grigio – Italy, Tokay d’Alsace – Alsace, Petit Gris – France)</a:t>
            </a:r>
          </a:p>
          <a:p>
            <a:pPr>
              <a:lnSpc>
                <a:spcPct val="80000"/>
              </a:lnSpc>
            </a:pPr>
            <a:r>
              <a:rPr lang="en-US" altLang="en-US" sz="2800"/>
              <a:t>Pinot Blanc (Pinot Bianco – Italy)</a:t>
            </a:r>
          </a:p>
          <a:p>
            <a:pPr>
              <a:lnSpc>
                <a:spcPct val="80000"/>
              </a:lnSpc>
            </a:pPr>
            <a:r>
              <a:rPr lang="en-US" altLang="en-US" sz="2800"/>
              <a:t>Gewurztraminer </a:t>
            </a:r>
          </a:p>
          <a:p>
            <a:pPr>
              <a:lnSpc>
                <a:spcPct val="80000"/>
              </a:lnSpc>
            </a:pPr>
            <a:r>
              <a:rPr lang="en-US" altLang="en-US" sz="2800"/>
              <a:t>Muscadet (Pinot Blanc – California)</a:t>
            </a:r>
          </a:p>
          <a:p>
            <a:pPr>
              <a:lnSpc>
                <a:spcPct val="80000"/>
              </a:lnSpc>
            </a:pPr>
            <a:r>
              <a:rPr lang="en-US" altLang="en-US" sz="2800"/>
              <a:t>Muscat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3"/>
                                        </p:tgtEl>
                                        <p:attrNameLst>
                                          <p:attrName>style.visibility</p:attrName>
                                        </p:attrNameLst>
                                      </p:cBhvr>
                                      <p:to>
                                        <p:strVal val="visible"/>
                                      </p:to>
                                    </p:set>
                                    <p:animEffect transition="in" filter="checkerboard(across)">
                                      <p:cBhvr>
                                        <p:cTn id="7" dur="5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ACC4D54-C795-4103-9B5C-7CF054A39419}"/>
              </a:ext>
            </a:extLst>
          </p:cNvPr>
          <p:cNvSpPr>
            <a:spLocks noGrp="1" noChangeArrowheads="1"/>
          </p:cNvSpPr>
          <p:nvPr>
            <p:ph type="title"/>
          </p:nvPr>
        </p:nvSpPr>
        <p:spPr/>
        <p:txBody>
          <a:bodyPr/>
          <a:lstStyle/>
          <a:p>
            <a:r>
              <a:rPr lang="en-US" altLang="en-US"/>
              <a:t>France</a:t>
            </a:r>
          </a:p>
        </p:txBody>
      </p:sp>
      <p:sp>
        <p:nvSpPr>
          <p:cNvPr id="46083" name="Rectangle 3">
            <a:extLst>
              <a:ext uri="{FF2B5EF4-FFF2-40B4-BE49-F238E27FC236}">
                <a16:creationId xmlns:a16="http://schemas.microsoft.com/office/drawing/2014/main" id="{826DAE63-01AF-43B2-835F-9C29FD06FC43}"/>
              </a:ext>
            </a:extLst>
          </p:cNvPr>
          <p:cNvSpPr>
            <a:spLocks noGrp="1" noChangeArrowheads="1"/>
          </p:cNvSpPr>
          <p:nvPr>
            <p:ph idx="1"/>
          </p:nvPr>
        </p:nvSpPr>
        <p:spPr/>
        <p:txBody>
          <a:bodyPr/>
          <a:lstStyle/>
          <a:p>
            <a:pPr>
              <a:buFontTx/>
              <a:buChar char="•"/>
            </a:pPr>
            <a:r>
              <a:rPr lang="en-US" altLang="en-US"/>
              <a:t>Produces over 20% of the world’s wines.</a:t>
            </a:r>
          </a:p>
          <a:p>
            <a:pPr>
              <a:buFontTx/>
              <a:buChar char="•"/>
            </a:pPr>
            <a:r>
              <a:rPr lang="en-US" altLang="en-US"/>
              <a:t>Top (per capita) consumer of wine</a:t>
            </a:r>
          </a:p>
          <a:p>
            <a:pPr>
              <a:buFontTx/>
              <a:buChar char="•"/>
            </a:pPr>
            <a:r>
              <a:rPr lang="en-US" altLang="en-US"/>
              <a:t>Set the standard for fine wine production</a:t>
            </a:r>
          </a:p>
          <a:p>
            <a:pPr>
              <a:buFontTx/>
              <a:buChar char="•"/>
            </a:pPr>
            <a:r>
              <a:rPr lang="en-US" altLang="en-US"/>
              <a:t>Grapes were planted in France at least 2,700 years ago before the Roman occupation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checkerboard(across)">
                                      <p:cBhvr>
                                        <p:cTn id="7" dur="500"/>
                                        <p:tgtEl>
                                          <p:spTgt spid="46083">
                                            <p:txEl>
                                              <p:pRg st="0" end="0"/>
                                            </p:txEl>
                                          </p:spTgt>
                                        </p:tgtEl>
                                      </p:cBhvr>
                                    </p:animEffect>
                                  </p:childTnLst>
                                </p:cTn>
                              </p:par>
                            </p:childTnLst>
                          </p:cTn>
                        </p:par>
                        <p:par>
                          <p:cTn id="8" fill="hold" nodeType="afterGroup">
                            <p:stCondLst>
                              <p:cond delay="1500"/>
                            </p:stCondLst>
                            <p:childTnLst>
                              <p:par>
                                <p:cTn id="9" presetID="5" presetClass="entr" presetSubtype="10" fill="hold" grpId="0" nodeType="afterEffect">
                                  <p:stCondLst>
                                    <p:cond delay="100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checkerboard(across)">
                                      <p:cBhvr>
                                        <p:cTn id="11" dur="500"/>
                                        <p:tgtEl>
                                          <p:spTgt spid="46083">
                                            <p:txEl>
                                              <p:pRg st="1" end="1"/>
                                            </p:txEl>
                                          </p:spTgt>
                                        </p:tgtEl>
                                      </p:cBhvr>
                                    </p:animEffect>
                                  </p:childTnLst>
                                </p:cTn>
                              </p:par>
                            </p:childTnLst>
                          </p:cTn>
                        </p:par>
                        <p:par>
                          <p:cTn id="12" fill="hold" nodeType="afterGroup">
                            <p:stCondLst>
                              <p:cond delay="3000"/>
                            </p:stCondLst>
                            <p:childTnLst>
                              <p:par>
                                <p:cTn id="13" presetID="5" presetClass="entr" presetSubtype="10" fill="hold" grpId="0" nodeType="afterEffect">
                                  <p:stCondLst>
                                    <p:cond delay="100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checkerboard(across)">
                                      <p:cBhvr>
                                        <p:cTn id="15" dur="500"/>
                                        <p:tgtEl>
                                          <p:spTgt spid="46083">
                                            <p:txEl>
                                              <p:pRg st="2" end="2"/>
                                            </p:txEl>
                                          </p:spTgt>
                                        </p:tgtEl>
                                      </p:cBhvr>
                                    </p:animEffect>
                                  </p:childTnLst>
                                </p:cTn>
                              </p:par>
                            </p:childTnLst>
                          </p:cTn>
                        </p:par>
                        <p:par>
                          <p:cTn id="16" fill="hold" nodeType="afterGroup">
                            <p:stCondLst>
                              <p:cond delay="4500"/>
                            </p:stCondLst>
                            <p:childTnLst>
                              <p:par>
                                <p:cTn id="17" presetID="5" presetClass="entr" presetSubtype="10" fill="hold" grpId="0" nodeType="afterEffect">
                                  <p:stCondLst>
                                    <p:cond delay="1000"/>
                                  </p:stCondLst>
                                  <p:childTnLst>
                                    <p:set>
                                      <p:cBhvr>
                                        <p:cTn id="18" dur="1" fill="hold">
                                          <p:stCondLst>
                                            <p:cond delay="0"/>
                                          </p:stCondLst>
                                        </p:cTn>
                                        <p:tgtEl>
                                          <p:spTgt spid="46083">
                                            <p:txEl>
                                              <p:pRg st="3" end="3"/>
                                            </p:txEl>
                                          </p:spTgt>
                                        </p:tgtEl>
                                        <p:attrNameLst>
                                          <p:attrName>style.visibility</p:attrName>
                                        </p:attrNameLst>
                                      </p:cBhvr>
                                      <p:to>
                                        <p:strVal val="visible"/>
                                      </p:to>
                                    </p:set>
                                    <p:animEffect transition="in" filter="checkerboard(across)">
                                      <p:cBhvr>
                                        <p:cTn id="19" dur="500"/>
                                        <p:tgtEl>
                                          <p:spTgt spid="460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advAuto="100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8CE5446-919B-4111-B6FC-3FF79F6DF6CF}"/>
              </a:ext>
            </a:extLst>
          </p:cNvPr>
          <p:cNvSpPr>
            <a:spLocks noGrp="1" noChangeArrowheads="1"/>
          </p:cNvSpPr>
          <p:nvPr>
            <p:ph type="title"/>
          </p:nvPr>
        </p:nvSpPr>
        <p:spPr>
          <a:xfrm>
            <a:off x="685800" y="0"/>
            <a:ext cx="8751888" cy="1143000"/>
          </a:xfrm>
        </p:spPr>
        <p:txBody>
          <a:bodyPr/>
          <a:lstStyle/>
          <a:p>
            <a:r>
              <a:rPr lang="en-US" altLang="en-US"/>
              <a:t>Italy</a:t>
            </a:r>
          </a:p>
        </p:txBody>
      </p:sp>
      <p:sp>
        <p:nvSpPr>
          <p:cNvPr id="54276" name="Text Box 4">
            <a:extLst>
              <a:ext uri="{FF2B5EF4-FFF2-40B4-BE49-F238E27FC236}">
                <a16:creationId xmlns:a16="http://schemas.microsoft.com/office/drawing/2014/main" id="{5CE7D975-5F7F-4A75-8F2D-6FA9D7C0B614}"/>
              </a:ext>
            </a:extLst>
          </p:cNvPr>
          <p:cNvSpPr txBox="1">
            <a:spLocks noChangeArrowheads="1"/>
          </p:cNvSpPr>
          <p:nvPr/>
        </p:nvSpPr>
        <p:spPr bwMode="auto">
          <a:xfrm>
            <a:off x="762000" y="1447800"/>
            <a:ext cx="8255000" cy="501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2562" tIns="46038" rIns="182562" bIns="46038">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lnSpc>
                <a:spcPct val="90000"/>
              </a:lnSpc>
              <a:buClr>
                <a:schemeClr val="tx2"/>
              </a:buClr>
              <a:buSzPct val="75000"/>
              <a:buFontTx/>
              <a:buChar char="•"/>
            </a:pPr>
            <a:r>
              <a:rPr kumimoji="0" lang="en-US" altLang="en-US" sz="3200"/>
              <a:t>Largest producer of wine in the world</a:t>
            </a:r>
          </a:p>
          <a:p>
            <a:pPr rtl="0" eaLnBrk="1" hangingPunct="1">
              <a:lnSpc>
                <a:spcPct val="90000"/>
              </a:lnSpc>
              <a:buClr>
                <a:schemeClr val="tx2"/>
              </a:buClr>
              <a:buSzPct val="75000"/>
              <a:buFontTx/>
              <a:buChar char="•"/>
            </a:pPr>
            <a:r>
              <a:rPr kumimoji="0" lang="en-US" altLang="en-US" sz="3200"/>
              <a:t>Production is just under 25% of the world’s total</a:t>
            </a:r>
          </a:p>
          <a:p>
            <a:pPr rtl="0" eaLnBrk="1" hangingPunct="1">
              <a:lnSpc>
                <a:spcPct val="90000"/>
              </a:lnSpc>
              <a:buClr>
                <a:schemeClr val="tx2"/>
              </a:buClr>
              <a:buSzPct val="75000"/>
              <a:buFontTx/>
              <a:buChar char="•"/>
            </a:pPr>
            <a:r>
              <a:rPr kumimoji="0" lang="en-US" altLang="en-US" sz="3200"/>
              <a:t>Largest consumer of wine (second largest per capita as population is larger than France)</a:t>
            </a:r>
          </a:p>
          <a:p>
            <a:pPr rtl="0" eaLnBrk="1" hangingPunct="1">
              <a:lnSpc>
                <a:spcPct val="90000"/>
              </a:lnSpc>
              <a:buClr>
                <a:schemeClr val="tx2"/>
              </a:buClr>
              <a:buSzPct val="75000"/>
              <a:buFontTx/>
              <a:buChar char="•"/>
            </a:pPr>
            <a:r>
              <a:rPr kumimoji="0" lang="en-US" altLang="en-US" sz="3200"/>
              <a:t>Italy has been making wine for about 3,500 years</a:t>
            </a:r>
          </a:p>
          <a:p>
            <a:pPr rtl="0" eaLnBrk="1" hangingPunct="1">
              <a:lnSpc>
                <a:spcPct val="90000"/>
              </a:lnSpc>
              <a:buClr>
                <a:schemeClr val="tx2"/>
              </a:buClr>
              <a:buSzPct val="75000"/>
              <a:buFontTx/>
              <a:buChar char="•"/>
            </a:pPr>
            <a:r>
              <a:rPr kumimoji="0" lang="en-US" altLang="en-US" sz="3200"/>
              <a:t>Produces 900 different wines from over 240 geographical regions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54276">
                                            <p:txEl>
                                              <p:pRg st="0" end="0"/>
                                            </p:txEl>
                                          </p:spTgt>
                                        </p:tgtEl>
                                        <p:attrNameLst>
                                          <p:attrName>style.visibility</p:attrName>
                                        </p:attrNameLst>
                                      </p:cBhvr>
                                      <p:to>
                                        <p:strVal val="visible"/>
                                      </p:to>
                                    </p:set>
                                    <p:animEffect transition="in" filter="checkerboard(across)">
                                      <p:cBhvr>
                                        <p:cTn id="7" dur="500"/>
                                        <p:tgtEl>
                                          <p:spTgt spid="54276">
                                            <p:txEl>
                                              <p:pRg st="0" end="0"/>
                                            </p:txEl>
                                          </p:spTgt>
                                        </p:tgtEl>
                                      </p:cBhvr>
                                    </p:animEffect>
                                  </p:childTnLst>
                                </p:cTn>
                              </p:par>
                            </p:childTnLst>
                          </p:cTn>
                        </p:par>
                        <p:par>
                          <p:cTn id="8" fill="hold" nodeType="afterGroup">
                            <p:stCondLst>
                              <p:cond delay="1500"/>
                            </p:stCondLst>
                            <p:childTnLst>
                              <p:par>
                                <p:cTn id="9" presetID="5" presetClass="entr" presetSubtype="10" fill="hold" grpId="0" nodeType="afterEffect">
                                  <p:stCondLst>
                                    <p:cond delay="1000"/>
                                  </p:stCondLst>
                                  <p:childTnLst>
                                    <p:set>
                                      <p:cBhvr>
                                        <p:cTn id="10" dur="1" fill="hold">
                                          <p:stCondLst>
                                            <p:cond delay="0"/>
                                          </p:stCondLst>
                                        </p:cTn>
                                        <p:tgtEl>
                                          <p:spTgt spid="54276">
                                            <p:txEl>
                                              <p:pRg st="1" end="1"/>
                                            </p:txEl>
                                          </p:spTgt>
                                        </p:tgtEl>
                                        <p:attrNameLst>
                                          <p:attrName>style.visibility</p:attrName>
                                        </p:attrNameLst>
                                      </p:cBhvr>
                                      <p:to>
                                        <p:strVal val="visible"/>
                                      </p:to>
                                    </p:set>
                                    <p:animEffect transition="in" filter="checkerboard(across)">
                                      <p:cBhvr>
                                        <p:cTn id="11" dur="500"/>
                                        <p:tgtEl>
                                          <p:spTgt spid="54276">
                                            <p:txEl>
                                              <p:pRg st="1" end="1"/>
                                            </p:txEl>
                                          </p:spTgt>
                                        </p:tgtEl>
                                      </p:cBhvr>
                                    </p:animEffect>
                                  </p:childTnLst>
                                </p:cTn>
                              </p:par>
                            </p:childTnLst>
                          </p:cTn>
                        </p:par>
                        <p:par>
                          <p:cTn id="12" fill="hold" nodeType="afterGroup">
                            <p:stCondLst>
                              <p:cond delay="3000"/>
                            </p:stCondLst>
                            <p:childTnLst>
                              <p:par>
                                <p:cTn id="13" presetID="5" presetClass="entr" presetSubtype="10" fill="hold" grpId="0" nodeType="afterEffect">
                                  <p:stCondLst>
                                    <p:cond delay="1000"/>
                                  </p:stCondLst>
                                  <p:childTnLst>
                                    <p:set>
                                      <p:cBhvr>
                                        <p:cTn id="14" dur="1" fill="hold">
                                          <p:stCondLst>
                                            <p:cond delay="0"/>
                                          </p:stCondLst>
                                        </p:cTn>
                                        <p:tgtEl>
                                          <p:spTgt spid="54276">
                                            <p:txEl>
                                              <p:pRg st="2" end="2"/>
                                            </p:txEl>
                                          </p:spTgt>
                                        </p:tgtEl>
                                        <p:attrNameLst>
                                          <p:attrName>style.visibility</p:attrName>
                                        </p:attrNameLst>
                                      </p:cBhvr>
                                      <p:to>
                                        <p:strVal val="visible"/>
                                      </p:to>
                                    </p:set>
                                    <p:animEffect transition="in" filter="checkerboard(across)">
                                      <p:cBhvr>
                                        <p:cTn id="15" dur="500"/>
                                        <p:tgtEl>
                                          <p:spTgt spid="54276">
                                            <p:txEl>
                                              <p:pRg st="2" end="2"/>
                                            </p:txEl>
                                          </p:spTgt>
                                        </p:tgtEl>
                                      </p:cBhvr>
                                    </p:animEffect>
                                  </p:childTnLst>
                                </p:cTn>
                              </p:par>
                            </p:childTnLst>
                          </p:cTn>
                        </p:par>
                        <p:par>
                          <p:cTn id="16" fill="hold" nodeType="afterGroup">
                            <p:stCondLst>
                              <p:cond delay="4500"/>
                            </p:stCondLst>
                            <p:childTnLst>
                              <p:par>
                                <p:cTn id="17" presetID="5" presetClass="entr" presetSubtype="10" fill="hold" grpId="0" nodeType="afterEffect">
                                  <p:stCondLst>
                                    <p:cond delay="1000"/>
                                  </p:stCondLst>
                                  <p:childTnLst>
                                    <p:set>
                                      <p:cBhvr>
                                        <p:cTn id="18" dur="1" fill="hold">
                                          <p:stCondLst>
                                            <p:cond delay="0"/>
                                          </p:stCondLst>
                                        </p:cTn>
                                        <p:tgtEl>
                                          <p:spTgt spid="54276">
                                            <p:txEl>
                                              <p:pRg st="3" end="3"/>
                                            </p:txEl>
                                          </p:spTgt>
                                        </p:tgtEl>
                                        <p:attrNameLst>
                                          <p:attrName>style.visibility</p:attrName>
                                        </p:attrNameLst>
                                      </p:cBhvr>
                                      <p:to>
                                        <p:strVal val="visible"/>
                                      </p:to>
                                    </p:set>
                                    <p:animEffect transition="in" filter="checkerboard(across)">
                                      <p:cBhvr>
                                        <p:cTn id="19" dur="500"/>
                                        <p:tgtEl>
                                          <p:spTgt spid="54276">
                                            <p:txEl>
                                              <p:pRg st="3" end="3"/>
                                            </p:txEl>
                                          </p:spTgt>
                                        </p:tgtEl>
                                      </p:cBhvr>
                                    </p:animEffect>
                                  </p:childTnLst>
                                </p:cTn>
                              </p:par>
                            </p:childTnLst>
                          </p:cTn>
                        </p:par>
                        <p:par>
                          <p:cTn id="20" fill="hold" nodeType="afterGroup">
                            <p:stCondLst>
                              <p:cond delay="6000"/>
                            </p:stCondLst>
                            <p:childTnLst>
                              <p:par>
                                <p:cTn id="21" presetID="5" presetClass="entr" presetSubtype="10" fill="hold" grpId="0" nodeType="afterEffect">
                                  <p:stCondLst>
                                    <p:cond delay="1000"/>
                                  </p:stCondLst>
                                  <p:childTnLst>
                                    <p:set>
                                      <p:cBhvr>
                                        <p:cTn id="22" dur="1" fill="hold">
                                          <p:stCondLst>
                                            <p:cond delay="0"/>
                                          </p:stCondLst>
                                        </p:cTn>
                                        <p:tgtEl>
                                          <p:spTgt spid="54276">
                                            <p:txEl>
                                              <p:pRg st="4" end="4"/>
                                            </p:txEl>
                                          </p:spTgt>
                                        </p:tgtEl>
                                        <p:attrNameLst>
                                          <p:attrName>style.visibility</p:attrName>
                                        </p:attrNameLst>
                                      </p:cBhvr>
                                      <p:to>
                                        <p:strVal val="visible"/>
                                      </p:to>
                                    </p:set>
                                    <p:animEffect transition="in" filter="checkerboard(across)">
                                      <p:cBhvr>
                                        <p:cTn id="23" dur="500"/>
                                        <p:tgtEl>
                                          <p:spTgt spid="542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build="p" autoUpdateAnimBg="0" advAuto="100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05C609B-DB45-4C62-8D46-D35236B03C2E}"/>
              </a:ext>
            </a:extLst>
          </p:cNvPr>
          <p:cNvSpPr>
            <a:spLocks noGrp="1" noChangeArrowheads="1"/>
          </p:cNvSpPr>
          <p:nvPr>
            <p:ph type="title"/>
          </p:nvPr>
        </p:nvSpPr>
        <p:spPr/>
        <p:txBody>
          <a:bodyPr/>
          <a:lstStyle/>
          <a:p>
            <a:r>
              <a:rPr lang="en-US" altLang="en-US"/>
              <a:t>South Africa</a:t>
            </a:r>
          </a:p>
        </p:txBody>
      </p:sp>
      <p:sp>
        <p:nvSpPr>
          <p:cNvPr id="57347" name="Rectangle 3">
            <a:extLst>
              <a:ext uri="{FF2B5EF4-FFF2-40B4-BE49-F238E27FC236}">
                <a16:creationId xmlns:a16="http://schemas.microsoft.com/office/drawing/2014/main" id="{C3BC43C6-3790-4ED1-A271-6F821BBB696F}"/>
              </a:ext>
            </a:extLst>
          </p:cNvPr>
          <p:cNvSpPr>
            <a:spLocks noGrp="1" noChangeArrowheads="1"/>
          </p:cNvSpPr>
          <p:nvPr>
            <p:ph idx="1"/>
          </p:nvPr>
        </p:nvSpPr>
        <p:spPr/>
        <p:txBody>
          <a:bodyPr/>
          <a:lstStyle/>
          <a:p>
            <a:pPr>
              <a:lnSpc>
                <a:spcPct val="80000"/>
              </a:lnSpc>
              <a:buFontTx/>
              <a:buChar char="•"/>
            </a:pPr>
            <a:r>
              <a:rPr lang="en-US" altLang="en-US"/>
              <a:t>South African wine had many production problems in the early 1900s (mainly over-production). </a:t>
            </a:r>
          </a:p>
          <a:p>
            <a:pPr>
              <a:lnSpc>
                <a:spcPct val="80000"/>
              </a:lnSpc>
              <a:buFontTx/>
              <a:buChar char="•"/>
            </a:pPr>
            <a:r>
              <a:rPr lang="en-US" altLang="en-US"/>
              <a:t>In 1918 the Cooperative Wine Growers Association was formed (KWV)</a:t>
            </a:r>
          </a:p>
          <a:p>
            <a:pPr>
              <a:lnSpc>
                <a:spcPct val="80000"/>
              </a:lnSpc>
              <a:buFontTx/>
              <a:buChar char="•"/>
            </a:pPr>
            <a:r>
              <a:rPr lang="en-US" altLang="en-US"/>
              <a:t>Four-fifths of wine production in South Africa is through co-operative cellars and the trade is controlled by the KWV</a:t>
            </a:r>
          </a:p>
          <a:p>
            <a:pPr>
              <a:lnSpc>
                <a:spcPct val="80000"/>
              </a:lnSpc>
              <a:buFontTx/>
              <a:buChar char="•"/>
            </a:pPr>
            <a:r>
              <a:rPr lang="en-US" altLang="en-US"/>
              <a:t>There are 14 different wine growing regions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checkerboard(across)">
                                      <p:cBhvr>
                                        <p:cTn id="7" dur="500"/>
                                        <p:tgtEl>
                                          <p:spTgt spid="57347">
                                            <p:txEl>
                                              <p:pRg st="0" end="0"/>
                                            </p:txEl>
                                          </p:spTgt>
                                        </p:tgtEl>
                                      </p:cBhvr>
                                    </p:animEffect>
                                  </p:childTnLst>
                                </p:cTn>
                              </p:par>
                            </p:childTnLst>
                          </p:cTn>
                        </p:par>
                        <p:par>
                          <p:cTn id="8" fill="hold" nodeType="afterGroup">
                            <p:stCondLst>
                              <p:cond delay="1500"/>
                            </p:stCondLst>
                            <p:childTnLst>
                              <p:par>
                                <p:cTn id="9" presetID="5" presetClass="entr" presetSubtype="10" fill="hold" grpId="0" nodeType="afterEffect">
                                  <p:stCondLst>
                                    <p:cond delay="1000"/>
                                  </p:stCondLst>
                                  <p:childTnLst>
                                    <p:set>
                                      <p:cBhvr>
                                        <p:cTn id="10" dur="1" fill="hold">
                                          <p:stCondLst>
                                            <p:cond delay="0"/>
                                          </p:stCondLst>
                                        </p:cTn>
                                        <p:tgtEl>
                                          <p:spTgt spid="57347">
                                            <p:txEl>
                                              <p:pRg st="1" end="1"/>
                                            </p:txEl>
                                          </p:spTgt>
                                        </p:tgtEl>
                                        <p:attrNameLst>
                                          <p:attrName>style.visibility</p:attrName>
                                        </p:attrNameLst>
                                      </p:cBhvr>
                                      <p:to>
                                        <p:strVal val="visible"/>
                                      </p:to>
                                    </p:set>
                                    <p:animEffect transition="in" filter="checkerboard(across)">
                                      <p:cBhvr>
                                        <p:cTn id="11" dur="500"/>
                                        <p:tgtEl>
                                          <p:spTgt spid="57347">
                                            <p:txEl>
                                              <p:pRg st="1" end="1"/>
                                            </p:txEl>
                                          </p:spTgt>
                                        </p:tgtEl>
                                      </p:cBhvr>
                                    </p:animEffect>
                                  </p:childTnLst>
                                </p:cTn>
                              </p:par>
                            </p:childTnLst>
                          </p:cTn>
                        </p:par>
                        <p:par>
                          <p:cTn id="12" fill="hold" nodeType="afterGroup">
                            <p:stCondLst>
                              <p:cond delay="3000"/>
                            </p:stCondLst>
                            <p:childTnLst>
                              <p:par>
                                <p:cTn id="13" presetID="5" presetClass="entr" presetSubtype="10" fill="hold" grpId="0" nodeType="afterEffect">
                                  <p:stCondLst>
                                    <p:cond delay="1000"/>
                                  </p:stCondLst>
                                  <p:childTnLst>
                                    <p:set>
                                      <p:cBhvr>
                                        <p:cTn id="14" dur="1" fill="hold">
                                          <p:stCondLst>
                                            <p:cond delay="0"/>
                                          </p:stCondLst>
                                        </p:cTn>
                                        <p:tgtEl>
                                          <p:spTgt spid="57347">
                                            <p:txEl>
                                              <p:pRg st="2" end="2"/>
                                            </p:txEl>
                                          </p:spTgt>
                                        </p:tgtEl>
                                        <p:attrNameLst>
                                          <p:attrName>style.visibility</p:attrName>
                                        </p:attrNameLst>
                                      </p:cBhvr>
                                      <p:to>
                                        <p:strVal val="visible"/>
                                      </p:to>
                                    </p:set>
                                    <p:animEffect transition="in" filter="checkerboard(across)">
                                      <p:cBhvr>
                                        <p:cTn id="15" dur="500"/>
                                        <p:tgtEl>
                                          <p:spTgt spid="57347">
                                            <p:txEl>
                                              <p:pRg st="2" end="2"/>
                                            </p:txEl>
                                          </p:spTgt>
                                        </p:tgtEl>
                                      </p:cBhvr>
                                    </p:animEffect>
                                  </p:childTnLst>
                                </p:cTn>
                              </p:par>
                            </p:childTnLst>
                          </p:cTn>
                        </p:par>
                        <p:par>
                          <p:cTn id="16" fill="hold" nodeType="afterGroup">
                            <p:stCondLst>
                              <p:cond delay="4500"/>
                            </p:stCondLst>
                            <p:childTnLst>
                              <p:par>
                                <p:cTn id="17" presetID="5" presetClass="entr" presetSubtype="10" fill="hold" grpId="0" nodeType="afterEffect">
                                  <p:stCondLst>
                                    <p:cond delay="1000"/>
                                  </p:stCondLst>
                                  <p:childTnLst>
                                    <p:set>
                                      <p:cBhvr>
                                        <p:cTn id="18" dur="1" fill="hold">
                                          <p:stCondLst>
                                            <p:cond delay="0"/>
                                          </p:stCondLst>
                                        </p:cTn>
                                        <p:tgtEl>
                                          <p:spTgt spid="57347">
                                            <p:txEl>
                                              <p:pRg st="3" end="3"/>
                                            </p:txEl>
                                          </p:spTgt>
                                        </p:tgtEl>
                                        <p:attrNameLst>
                                          <p:attrName>style.visibility</p:attrName>
                                        </p:attrNameLst>
                                      </p:cBhvr>
                                      <p:to>
                                        <p:strVal val="visible"/>
                                      </p:to>
                                    </p:set>
                                    <p:animEffect transition="in" filter="checkerboard(across)">
                                      <p:cBhvr>
                                        <p:cTn id="19"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advAuto="100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EE4368C-9FB8-4AB4-917A-B7E851BC4B6B}"/>
              </a:ext>
            </a:extLst>
          </p:cNvPr>
          <p:cNvSpPr>
            <a:spLocks noGrp="1" noChangeArrowheads="1"/>
          </p:cNvSpPr>
          <p:nvPr>
            <p:ph type="title"/>
          </p:nvPr>
        </p:nvSpPr>
        <p:spPr>
          <a:xfrm>
            <a:off x="741363" y="609600"/>
            <a:ext cx="8751887" cy="696913"/>
          </a:xfrm>
        </p:spPr>
        <p:txBody>
          <a:bodyPr/>
          <a:lstStyle/>
          <a:p>
            <a:r>
              <a:rPr lang="en-US" altLang="en-US"/>
              <a:t>Lebanon</a:t>
            </a:r>
          </a:p>
        </p:txBody>
      </p:sp>
      <p:sp>
        <p:nvSpPr>
          <p:cNvPr id="60419" name="Rectangle 3">
            <a:extLst>
              <a:ext uri="{FF2B5EF4-FFF2-40B4-BE49-F238E27FC236}">
                <a16:creationId xmlns:a16="http://schemas.microsoft.com/office/drawing/2014/main" id="{68640F9C-33BF-4097-AEB6-112CA0DCA660}"/>
              </a:ext>
            </a:extLst>
          </p:cNvPr>
          <p:cNvSpPr>
            <a:spLocks noGrp="1" noChangeArrowheads="1"/>
          </p:cNvSpPr>
          <p:nvPr>
            <p:ph idx="1"/>
          </p:nvPr>
        </p:nvSpPr>
        <p:spPr>
          <a:xfrm>
            <a:off x="412750" y="1631950"/>
            <a:ext cx="9163050" cy="4376738"/>
          </a:xfrm>
        </p:spPr>
        <p:txBody>
          <a:bodyPr/>
          <a:lstStyle/>
          <a:p>
            <a:pPr>
              <a:lnSpc>
                <a:spcPct val="80000"/>
              </a:lnSpc>
              <a:buFontTx/>
              <a:buChar char="•"/>
            </a:pPr>
            <a:r>
              <a:rPr lang="en-US" altLang="en-US"/>
              <a:t>Wine is produced  in the Bekaa Valley, south of Beirut</a:t>
            </a:r>
          </a:p>
          <a:p>
            <a:pPr>
              <a:lnSpc>
                <a:spcPct val="80000"/>
              </a:lnSpc>
              <a:buFontTx/>
              <a:buChar char="•"/>
            </a:pPr>
            <a:r>
              <a:rPr lang="en-US" altLang="en-US"/>
              <a:t>One of the oldest sites of wine production in the World</a:t>
            </a:r>
          </a:p>
          <a:p>
            <a:pPr>
              <a:lnSpc>
                <a:spcPct val="80000"/>
              </a:lnSpc>
              <a:buFontTx/>
              <a:buChar char="•"/>
            </a:pPr>
            <a:r>
              <a:rPr lang="en-US" altLang="en-US"/>
              <a:t>In Baalbek, the wine-growing centre of Lebanon there is a temple to Bacchus (the God of Wine) built in the 2</a:t>
            </a:r>
            <a:r>
              <a:rPr lang="en-US" altLang="en-US" baseline="30000"/>
              <a:t>nd</a:t>
            </a:r>
            <a:r>
              <a:rPr lang="en-US" altLang="en-US"/>
              <a:t> century AD.</a:t>
            </a:r>
          </a:p>
          <a:p>
            <a:pPr>
              <a:lnSpc>
                <a:spcPct val="80000"/>
              </a:lnSpc>
              <a:buFontTx/>
              <a:buChar char="•"/>
            </a:pPr>
            <a:r>
              <a:rPr lang="en-US" altLang="en-US"/>
              <a:t>The most important winery is Chateau Musar.</a:t>
            </a:r>
          </a:p>
          <a:p>
            <a:pPr>
              <a:lnSpc>
                <a:spcPct val="80000"/>
              </a:lnSpc>
              <a:buFontTx/>
              <a:buChar char="•"/>
            </a:pPr>
            <a:r>
              <a:rPr lang="en-US" altLang="en-US"/>
              <a:t>Other wineries are Kefraya and Ksara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checkerboard(across)">
                                      <p:cBhvr>
                                        <p:cTn id="7" dur="500"/>
                                        <p:tgtEl>
                                          <p:spTgt spid="60419">
                                            <p:txEl>
                                              <p:pRg st="0" end="0"/>
                                            </p:txEl>
                                          </p:spTgt>
                                        </p:tgtEl>
                                      </p:cBhvr>
                                    </p:animEffect>
                                  </p:childTnLst>
                                </p:cTn>
                              </p:par>
                            </p:childTnLst>
                          </p:cTn>
                        </p:par>
                        <p:par>
                          <p:cTn id="8" fill="hold" nodeType="afterGroup">
                            <p:stCondLst>
                              <p:cond delay="1500"/>
                            </p:stCondLst>
                            <p:childTnLst>
                              <p:par>
                                <p:cTn id="9" presetID="5" presetClass="entr" presetSubtype="10" fill="hold" grpId="0" nodeType="afterEffect">
                                  <p:stCondLst>
                                    <p:cond delay="100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checkerboard(across)">
                                      <p:cBhvr>
                                        <p:cTn id="11" dur="500"/>
                                        <p:tgtEl>
                                          <p:spTgt spid="60419">
                                            <p:txEl>
                                              <p:pRg st="1" end="1"/>
                                            </p:txEl>
                                          </p:spTgt>
                                        </p:tgtEl>
                                      </p:cBhvr>
                                    </p:animEffect>
                                  </p:childTnLst>
                                </p:cTn>
                              </p:par>
                            </p:childTnLst>
                          </p:cTn>
                        </p:par>
                        <p:par>
                          <p:cTn id="12" fill="hold" nodeType="afterGroup">
                            <p:stCondLst>
                              <p:cond delay="3000"/>
                            </p:stCondLst>
                            <p:childTnLst>
                              <p:par>
                                <p:cTn id="13" presetID="5" presetClass="entr" presetSubtype="10" fill="hold" grpId="0" nodeType="afterEffect">
                                  <p:stCondLst>
                                    <p:cond delay="100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checkerboard(across)">
                                      <p:cBhvr>
                                        <p:cTn id="15" dur="500"/>
                                        <p:tgtEl>
                                          <p:spTgt spid="60419">
                                            <p:txEl>
                                              <p:pRg st="2" end="2"/>
                                            </p:txEl>
                                          </p:spTgt>
                                        </p:tgtEl>
                                      </p:cBhvr>
                                    </p:animEffect>
                                  </p:childTnLst>
                                </p:cTn>
                              </p:par>
                            </p:childTnLst>
                          </p:cTn>
                        </p:par>
                        <p:par>
                          <p:cTn id="16" fill="hold" nodeType="afterGroup">
                            <p:stCondLst>
                              <p:cond delay="4500"/>
                            </p:stCondLst>
                            <p:childTnLst>
                              <p:par>
                                <p:cTn id="17" presetID="5" presetClass="entr" presetSubtype="10" fill="hold" grpId="0" nodeType="afterEffect">
                                  <p:stCondLst>
                                    <p:cond delay="100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checkerboard(across)">
                                      <p:cBhvr>
                                        <p:cTn id="19" dur="500"/>
                                        <p:tgtEl>
                                          <p:spTgt spid="60419">
                                            <p:txEl>
                                              <p:pRg st="3" end="3"/>
                                            </p:txEl>
                                          </p:spTgt>
                                        </p:tgtEl>
                                      </p:cBhvr>
                                    </p:animEffect>
                                  </p:childTnLst>
                                </p:cTn>
                              </p:par>
                            </p:childTnLst>
                          </p:cTn>
                        </p:par>
                        <p:par>
                          <p:cTn id="20" fill="hold" nodeType="afterGroup">
                            <p:stCondLst>
                              <p:cond delay="6000"/>
                            </p:stCondLst>
                            <p:childTnLst>
                              <p:par>
                                <p:cTn id="21" presetID="5" presetClass="entr" presetSubtype="10" fill="hold" grpId="0" nodeType="afterEffect">
                                  <p:stCondLst>
                                    <p:cond delay="1000"/>
                                  </p:stCondLst>
                                  <p:childTnLst>
                                    <p:set>
                                      <p:cBhvr>
                                        <p:cTn id="22" dur="1" fill="hold">
                                          <p:stCondLst>
                                            <p:cond delay="0"/>
                                          </p:stCondLst>
                                        </p:cTn>
                                        <p:tgtEl>
                                          <p:spTgt spid="60419">
                                            <p:txEl>
                                              <p:pRg st="4" end="4"/>
                                            </p:txEl>
                                          </p:spTgt>
                                        </p:tgtEl>
                                        <p:attrNameLst>
                                          <p:attrName>style.visibility</p:attrName>
                                        </p:attrNameLst>
                                      </p:cBhvr>
                                      <p:to>
                                        <p:strVal val="visible"/>
                                      </p:to>
                                    </p:set>
                                    <p:animEffect transition="in" filter="checkerboard(across)">
                                      <p:cBhvr>
                                        <p:cTn id="23" dur="500"/>
                                        <p:tgtEl>
                                          <p:spTgt spid="604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advAuto="100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0033D78-E023-4EF6-906D-8EADBF11EC47}"/>
              </a:ext>
            </a:extLst>
          </p:cNvPr>
          <p:cNvSpPr>
            <a:spLocks noGrp="1" noChangeArrowheads="1"/>
          </p:cNvSpPr>
          <p:nvPr>
            <p:ph type="title"/>
          </p:nvPr>
        </p:nvSpPr>
        <p:spPr>
          <a:xfrm>
            <a:off x="742950" y="0"/>
            <a:ext cx="8751888" cy="1143000"/>
          </a:xfrm>
        </p:spPr>
        <p:txBody>
          <a:bodyPr/>
          <a:lstStyle/>
          <a:p>
            <a:r>
              <a:rPr lang="en-US" altLang="en-US"/>
              <a:t>Chateau Musar</a:t>
            </a:r>
          </a:p>
        </p:txBody>
      </p:sp>
      <p:sp>
        <p:nvSpPr>
          <p:cNvPr id="61443" name="Rectangle 3">
            <a:extLst>
              <a:ext uri="{FF2B5EF4-FFF2-40B4-BE49-F238E27FC236}">
                <a16:creationId xmlns:a16="http://schemas.microsoft.com/office/drawing/2014/main" id="{AF7725A4-0FA9-40A8-81CC-F2AA47889F60}"/>
              </a:ext>
            </a:extLst>
          </p:cNvPr>
          <p:cNvSpPr>
            <a:spLocks noGrp="1" noChangeArrowheads="1"/>
          </p:cNvSpPr>
          <p:nvPr>
            <p:ph idx="1"/>
          </p:nvPr>
        </p:nvSpPr>
        <p:spPr>
          <a:xfrm>
            <a:off x="741363" y="1436688"/>
            <a:ext cx="8420100" cy="4659312"/>
          </a:xfrm>
        </p:spPr>
        <p:txBody>
          <a:bodyPr/>
          <a:lstStyle/>
          <a:p>
            <a:pPr>
              <a:spcBef>
                <a:spcPct val="30000"/>
              </a:spcBef>
              <a:buFontTx/>
              <a:buChar char="•"/>
            </a:pPr>
            <a:r>
              <a:rPr lang="en-US" altLang="en-US" sz="2400"/>
              <a:t>Ch. Musar’s wine maker - Mr Serge Hochar trained in Bordeaux and as a result the wines are made and aged following Bordeaux methods.</a:t>
            </a:r>
          </a:p>
          <a:p>
            <a:pPr>
              <a:spcBef>
                <a:spcPct val="30000"/>
              </a:spcBef>
              <a:buFontTx/>
              <a:buChar char="•"/>
            </a:pPr>
            <a:r>
              <a:rPr lang="en-US" altLang="en-US" sz="2400"/>
              <a:t>Red wine is made from 50-80% Cabernet Sauvignon and filled out with Cinsaut and Syrah</a:t>
            </a:r>
          </a:p>
          <a:p>
            <a:pPr>
              <a:spcBef>
                <a:spcPct val="30000"/>
              </a:spcBef>
              <a:buFontTx/>
              <a:buChar char="•"/>
            </a:pPr>
            <a:r>
              <a:rPr lang="en-US" altLang="en-US" sz="2400"/>
              <a:t>White Wines are made from Chardonnay, Sauvignon Blanc and Muscat. The white wines do not have as good a reputation as the red wines.</a:t>
            </a:r>
          </a:p>
          <a:p>
            <a:pPr>
              <a:spcBef>
                <a:spcPct val="30000"/>
              </a:spcBef>
              <a:buFontTx/>
              <a:buChar char="•"/>
            </a:pPr>
            <a:r>
              <a:rPr lang="en-US" altLang="en-US" sz="2400"/>
              <a:t>Ch. Musar exports 95% of the wine produced to the UK, US, Sweden and South-east Asia</a:t>
            </a:r>
          </a:p>
          <a:p>
            <a:pPr>
              <a:spcBef>
                <a:spcPct val="30000"/>
              </a:spcBef>
              <a:buFontTx/>
              <a:buChar char="•"/>
            </a:pPr>
            <a:r>
              <a:rPr lang="en-US" altLang="en-US" sz="2400"/>
              <a:t>The wine is not made at the vineyard, the grapes are taken by truck to a winery north of Beirut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checkerboard(across)">
                                      <p:cBhvr>
                                        <p:cTn id="7" dur="500"/>
                                        <p:tgtEl>
                                          <p:spTgt spid="61443">
                                            <p:txEl>
                                              <p:pRg st="0" end="0"/>
                                            </p:txEl>
                                          </p:spTgt>
                                        </p:tgtEl>
                                      </p:cBhvr>
                                    </p:animEffect>
                                  </p:childTnLst>
                                </p:cTn>
                              </p:par>
                            </p:childTnLst>
                          </p:cTn>
                        </p:par>
                        <p:par>
                          <p:cTn id="8" fill="hold" nodeType="afterGroup">
                            <p:stCondLst>
                              <p:cond delay="1500"/>
                            </p:stCondLst>
                            <p:childTnLst>
                              <p:par>
                                <p:cTn id="9" presetID="5" presetClass="entr" presetSubtype="10" fill="hold" grpId="0" nodeType="afterEffect">
                                  <p:stCondLst>
                                    <p:cond delay="1000"/>
                                  </p:stCondLst>
                                  <p:childTnLst>
                                    <p:set>
                                      <p:cBhvr>
                                        <p:cTn id="10" dur="1" fill="hold">
                                          <p:stCondLst>
                                            <p:cond delay="0"/>
                                          </p:stCondLst>
                                        </p:cTn>
                                        <p:tgtEl>
                                          <p:spTgt spid="61443">
                                            <p:txEl>
                                              <p:pRg st="1" end="1"/>
                                            </p:txEl>
                                          </p:spTgt>
                                        </p:tgtEl>
                                        <p:attrNameLst>
                                          <p:attrName>style.visibility</p:attrName>
                                        </p:attrNameLst>
                                      </p:cBhvr>
                                      <p:to>
                                        <p:strVal val="visible"/>
                                      </p:to>
                                    </p:set>
                                    <p:animEffect transition="in" filter="checkerboard(across)">
                                      <p:cBhvr>
                                        <p:cTn id="11" dur="500"/>
                                        <p:tgtEl>
                                          <p:spTgt spid="61443">
                                            <p:txEl>
                                              <p:pRg st="1" end="1"/>
                                            </p:txEl>
                                          </p:spTgt>
                                        </p:tgtEl>
                                      </p:cBhvr>
                                    </p:animEffect>
                                  </p:childTnLst>
                                </p:cTn>
                              </p:par>
                            </p:childTnLst>
                          </p:cTn>
                        </p:par>
                        <p:par>
                          <p:cTn id="12" fill="hold" nodeType="afterGroup">
                            <p:stCondLst>
                              <p:cond delay="3000"/>
                            </p:stCondLst>
                            <p:childTnLst>
                              <p:par>
                                <p:cTn id="13" presetID="5" presetClass="entr" presetSubtype="10" fill="hold" grpId="0" nodeType="afterEffect">
                                  <p:stCondLst>
                                    <p:cond delay="1000"/>
                                  </p:stCondLst>
                                  <p:childTnLst>
                                    <p:set>
                                      <p:cBhvr>
                                        <p:cTn id="14" dur="1" fill="hold">
                                          <p:stCondLst>
                                            <p:cond delay="0"/>
                                          </p:stCondLst>
                                        </p:cTn>
                                        <p:tgtEl>
                                          <p:spTgt spid="61443">
                                            <p:txEl>
                                              <p:pRg st="2" end="2"/>
                                            </p:txEl>
                                          </p:spTgt>
                                        </p:tgtEl>
                                        <p:attrNameLst>
                                          <p:attrName>style.visibility</p:attrName>
                                        </p:attrNameLst>
                                      </p:cBhvr>
                                      <p:to>
                                        <p:strVal val="visible"/>
                                      </p:to>
                                    </p:set>
                                    <p:animEffect transition="in" filter="checkerboard(across)">
                                      <p:cBhvr>
                                        <p:cTn id="15" dur="500"/>
                                        <p:tgtEl>
                                          <p:spTgt spid="61443">
                                            <p:txEl>
                                              <p:pRg st="2" end="2"/>
                                            </p:txEl>
                                          </p:spTgt>
                                        </p:tgtEl>
                                      </p:cBhvr>
                                    </p:animEffect>
                                  </p:childTnLst>
                                </p:cTn>
                              </p:par>
                            </p:childTnLst>
                          </p:cTn>
                        </p:par>
                        <p:par>
                          <p:cTn id="16" fill="hold" nodeType="afterGroup">
                            <p:stCondLst>
                              <p:cond delay="4500"/>
                            </p:stCondLst>
                            <p:childTnLst>
                              <p:par>
                                <p:cTn id="17" presetID="5" presetClass="entr" presetSubtype="10" fill="hold" grpId="0" nodeType="afterEffect">
                                  <p:stCondLst>
                                    <p:cond delay="1000"/>
                                  </p:stCondLst>
                                  <p:childTnLst>
                                    <p:set>
                                      <p:cBhvr>
                                        <p:cTn id="18" dur="1" fill="hold">
                                          <p:stCondLst>
                                            <p:cond delay="0"/>
                                          </p:stCondLst>
                                        </p:cTn>
                                        <p:tgtEl>
                                          <p:spTgt spid="61443">
                                            <p:txEl>
                                              <p:pRg st="3" end="3"/>
                                            </p:txEl>
                                          </p:spTgt>
                                        </p:tgtEl>
                                        <p:attrNameLst>
                                          <p:attrName>style.visibility</p:attrName>
                                        </p:attrNameLst>
                                      </p:cBhvr>
                                      <p:to>
                                        <p:strVal val="visible"/>
                                      </p:to>
                                    </p:set>
                                    <p:animEffect transition="in" filter="checkerboard(across)">
                                      <p:cBhvr>
                                        <p:cTn id="19" dur="500"/>
                                        <p:tgtEl>
                                          <p:spTgt spid="61443">
                                            <p:txEl>
                                              <p:pRg st="3" end="3"/>
                                            </p:txEl>
                                          </p:spTgt>
                                        </p:tgtEl>
                                      </p:cBhvr>
                                    </p:animEffect>
                                  </p:childTnLst>
                                </p:cTn>
                              </p:par>
                            </p:childTnLst>
                          </p:cTn>
                        </p:par>
                        <p:par>
                          <p:cTn id="20" fill="hold" nodeType="afterGroup">
                            <p:stCondLst>
                              <p:cond delay="6000"/>
                            </p:stCondLst>
                            <p:childTnLst>
                              <p:par>
                                <p:cTn id="21" presetID="5" presetClass="entr" presetSubtype="10" fill="hold" grpId="0" nodeType="afterEffect">
                                  <p:stCondLst>
                                    <p:cond delay="1000"/>
                                  </p:stCondLst>
                                  <p:childTnLst>
                                    <p:set>
                                      <p:cBhvr>
                                        <p:cTn id="22" dur="1" fill="hold">
                                          <p:stCondLst>
                                            <p:cond delay="0"/>
                                          </p:stCondLst>
                                        </p:cTn>
                                        <p:tgtEl>
                                          <p:spTgt spid="61443">
                                            <p:txEl>
                                              <p:pRg st="4" end="4"/>
                                            </p:txEl>
                                          </p:spTgt>
                                        </p:tgtEl>
                                        <p:attrNameLst>
                                          <p:attrName>style.visibility</p:attrName>
                                        </p:attrNameLst>
                                      </p:cBhvr>
                                      <p:to>
                                        <p:strVal val="visible"/>
                                      </p:to>
                                    </p:set>
                                    <p:animEffect transition="in" filter="checkerboard(across)">
                                      <p:cBhvr>
                                        <p:cTn id="23" dur="500"/>
                                        <p:tgtEl>
                                          <p:spTgt spid="614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advAuto="100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1DB00239-F3A9-429E-9BE5-67C6406CD018}"/>
              </a:ext>
            </a:extLst>
          </p:cNvPr>
          <p:cNvSpPr>
            <a:spLocks noGrp="1" noChangeArrowheads="1"/>
          </p:cNvSpPr>
          <p:nvPr>
            <p:ph type="title"/>
          </p:nvPr>
        </p:nvSpPr>
        <p:spPr>
          <a:xfrm>
            <a:off x="577850" y="0"/>
            <a:ext cx="8751888" cy="1143000"/>
          </a:xfrm>
        </p:spPr>
        <p:txBody>
          <a:bodyPr/>
          <a:lstStyle/>
          <a:p>
            <a:r>
              <a:rPr lang="en-US" altLang="en-US"/>
              <a:t>How to read a Wine Label</a:t>
            </a:r>
          </a:p>
        </p:txBody>
      </p:sp>
      <p:sp>
        <p:nvSpPr>
          <p:cNvPr id="15363" name="Text Box 3">
            <a:extLst>
              <a:ext uri="{FF2B5EF4-FFF2-40B4-BE49-F238E27FC236}">
                <a16:creationId xmlns:a16="http://schemas.microsoft.com/office/drawing/2014/main" id="{D4DDF3D4-D883-4E11-8E64-E79308C1E154}"/>
              </a:ext>
            </a:extLst>
          </p:cNvPr>
          <p:cNvSpPr txBox="1">
            <a:spLocks noChangeArrowheads="1"/>
          </p:cNvSpPr>
          <p:nvPr/>
        </p:nvSpPr>
        <p:spPr bwMode="auto">
          <a:xfrm>
            <a:off x="2311400" y="2590800"/>
            <a:ext cx="561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endParaRPr lang="en-US" altLang="en-US"/>
          </a:p>
        </p:txBody>
      </p:sp>
      <p:pic>
        <p:nvPicPr>
          <p:cNvPr id="37892" name="Picture 4" descr="meursault-charmes">
            <a:extLst>
              <a:ext uri="{FF2B5EF4-FFF2-40B4-BE49-F238E27FC236}">
                <a16:creationId xmlns:a16="http://schemas.microsoft.com/office/drawing/2014/main" id="{016AD696-6D48-46CA-A791-614ACEA74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550" y="1295400"/>
            <a:ext cx="6769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Line 5">
            <a:extLst>
              <a:ext uri="{FF2B5EF4-FFF2-40B4-BE49-F238E27FC236}">
                <a16:creationId xmlns:a16="http://schemas.microsoft.com/office/drawing/2014/main" id="{631CA814-84A9-424A-8589-4FAC6246F389}"/>
              </a:ext>
            </a:extLst>
          </p:cNvPr>
          <p:cNvSpPr>
            <a:spLocks noChangeShapeType="1"/>
          </p:cNvSpPr>
          <p:nvPr/>
        </p:nvSpPr>
        <p:spPr bwMode="auto">
          <a:xfrm flipH="1">
            <a:off x="3136900" y="5867400"/>
            <a:ext cx="1403350" cy="609600"/>
          </a:xfrm>
          <a:prstGeom prst="line">
            <a:avLst/>
          </a:prstGeom>
          <a:noFill/>
          <a:ln w="38100">
            <a:solidFill>
              <a:schemeClr val="bg2"/>
            </a:solidFill>
            <a:round/>
            <a:headEnd type="triangle" w="med"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37894" name="Text Box 6">
            <a:extLst>
              <a:ext uri="{FF2B5EF4-FFF2-40B4-BE49-F238E27FC236}">
                <a16:creationId xmlns:a16="http://schemas.microsoft.com/office/drawing/2014/main" id="{4FD8D62A-A4A5-4BF6-89BA-928D80CE339E}"/>
              </a:ext>
            </a:extLst>
          </p:cNvPr>
          <p:cNvSpPr txBox="1">
            <a:spLocks noChangeArrowheads="1"/>
          </p:cNvSpPr>
          <p:nvPr/>
        </p:nvSpPr>
        <p:spPr bwMode="auto">
          <a:xfrm>
            <a:off x="0" y="60960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Country of Origin</a:t>
            </a:r>
          </a:p>
        </p:txBody>
      </p:sp>
      <p:sp>
        <p:nvSpPr>
          <p:cNvPr id="37895" name="Line 7">
            <a:extLst>
              <a:ext uri="{FF2B5EF4-FFF2-40B4-BE49-F238E27FC236}">
                <a16:creationId xmlns:a16="http://schemas.microsoft.com/office/drawing/2014/main" id="{8C1A20AE-A01D-4CCF-A003-0C8B77E738DA}"/>
              </a:ext>
            </a:extLst>
          </p:cNvPr>
          <p:cNvSpPr>
            <a:spLocks noChangeShapeType="1"/>
          </p:cNvSpPr>
          <p:nvPr/>
        </p:nvSpPr>
        <p:spPr bwMode="auto">
          <a:xfrm flipH="1" flipV="1">
            <a:off x="1485900" y="2362200"/>
            <a:ext cx="1155700" cy="838200"/>
          </a:xfrm>
          <a:prstGeom prst="line">
            <a:avLst/>
          </a:prstGeom>
          <a:noFill/>
          <a:ln w="38100">
            <a:solidFill>
              <a:schemeClr val="bg2"/>
            </a:solidFill>
            <a:round/>
            <a:headEnd type="triangle" w="med"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37896" name="Text Box 8">
            <a:extLst>
              <a:ext uri="{FF2B5EF4-FFF2-40B4-BE49-F238E27FC236}">
                <a16:creationId xmlns:a16="http://schemas.microsoft.com/office/drawing/2014/main" id="{98D791EC-E04B-4422-995B-643B7B836711}"/>
              </a:ext>
            </a:extLst>
          </p:cNvPr>
          <p:cNvSpPr txBox="1">
            <a:spLocks noChangeArrowheads="1"/>
          </p:cNvSpPr>
          <p:nvPr/>
        </p:nvSpPr>
        <p:spPr bwMode="auto">
          <a:xfrm>
            <a:off x="0" y="1447800"/>
            <a:ext cx="1485900" cy="1185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Level of quality and area</a:t>
            </a:r>
          </a:p>
        </p:txBody>
      </p:sp>
      <p:sp>
        <p:nvSpPr>
          <p:cNvPr id="37897" name="Line 9">
            <a:extLst>
              <a:ext uri="{FF2B5EF4-FFF2-40B4-BE49-F238E27FC236}">
                <a16:creationId xmlns:a16="http://schemas.microsoft.com/office/drawing/2014/main" id="{4995F0C8-BAA9-4925-A526-835EA289F7ED}"/>
              </a:ext>
            </a:extLst>
          </p:cNvPr>
          <p:cNvSpPr>
            <a:spLocks noChangeShapeType="1"/>
          </p:cNvSpPr>
          <p:nvPr/>
        </p:nvSpPr>
        <p:spPr bwMode="auto">
          <a:xfrm rot="10800000" flipH="1" flipV="1">
            <a:off x="6769100" y="4495800"/>
            <a:ext cx="1485900" cy="457200"/>
          </a:xfrm>
          <a:prstGeom prst="line">
            <a:avLst/>
          </a:prstGeom>
          <a:noFill/>
          <a:ln w="38100">
            <a:solidFill>
              <a:schemeClr val="bg2"/>
            </a:solidFill>
            <a:round/>
            <a:headEnd type="triangle" w="med"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37898" name="Text Box 10">
            <a:extLst>
              <a:ext uri="{FF2B5EF4-FFF2-40B4-BE49-F238E27FC236}">
                <a16:creationId xmlns:a16="http://schemas.microsoft.com/office/drawing/2014/main" id="{B532E98C-72AE-431D-9DEE-277F5ED5FB06}"/>
              </a:ext>
            </a:extLst>
          </p:cNvPr>
          <p:cNvSpPr txBox="1">
            <a:spLocks noChangeArrowheads="1"/>
          </p:cNvSpPr>
          <p:nvPr/>
        </p:nvSpPr>
        <p:spPr bwMode="auto">
          <a:xfrm>
            <a:off x="8420100" y="4648200"/>
            <a:ext cx="1485900" cy="820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Name of producer</a:t>
            </a:r>
          </a:p>
        </p:txBody>
      </p:sp>
      <p:sp>
        <p:nvSpPr>
          <p:cNvPr id="37899" name="Line 11">
            <a:extLst>
              <a:ext uri="{FF2B5EF4-FFF2-40B4-BE49-F238E27FC236}">
                <a16:creationId xmlns:a16="http://schemas.microsoft.com/office/drawing/2014/main" id="{23CFDE1E-A679-4605-94C9-CFE0DA0B1F22}"/>
              </a:ext>
            </a:extLst>
          </p:cNvPr>
          <p:cNvSpPr>
            <a:spLocks noChangeShapeType="1"/>
          </p:cNvSpPr>
          <p:nvPr/>
        </p:nvSpPr>
        <p:spPr bwMode="auto">
          <a:xfrm flipV="1">
            <a:off x="5778500" y="3276600"/>
            <a:ext cx="2724150" cy="533400"/>
          </a:xfrm>
          <a:prstGeom prst="line">
            <a:avLst/>
          </a:prstGeom>
          <a:noFill/>
          <a:ln w="38100">
            <a:solidFill>
              <a:schemeClr val="bg2"/>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37900" name="Text Box 12">
            <a:extLst>
              <a:ext uri="{FF2B5EF4-FFF2-40B4-BE49-F238E27FC236}">
                <a16:creationId xmlns:a16="http://schemas.microsoft.com/office/drawing/2014/main" id="{5712B79F-407B-42C9-9E91-FD45A834836A}"/>
              </a:ext>
            </a:extLst>
          </p:cNvPr>
          <p:cNvSpPr txBox="1">
            <a:spLocks noChangeArrowheads="1"/>
          </p:cNvSpPr>
          <p:nvPr/>
        </p:nvSpPr>
        <p:spPr bwMode="auto">
          <a:xfrm>
            <a:off x="8585200" y="2971800"/>
            <a:ext cx="1320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Vintage</a:t>
            </a:r>
          </a:p>
        </p:txBody>
      </p:sp>
      <p:sp>
        <p:nvSpPr>
          <p:cNvPr id="37901" name="Line 13">
            <a:extLst>
              <a:ext uri="{FF2B5EF4-FFF2-40B4-BE49-F238E27FC236}">
                <a16:creationId xmlns:a16="http://schemas.microsoft.com/office/drawing/2014/main" id="{440B76D6-718C-40DC-8ED5-5F39B933B091}"/>
              </a:ext>
            </a:extLst>
          </p:cNvPr>
          <p:cNvSpPr>
            <a:spLocks noChangeShapeType="1"/>
          </p:cNvSpPr>
          <p:nvPr/>
        </p:nvSpPr>
        <p:spPr bwMode="auto">
          <a:xfrm flipH="1" flipV="1">
            <a:off x="1898650" y="4114800"/>
            <a:ext cx="577850" cy="762000"/>
          </a:xfrm>
          <a:prstGeom prst="line">
            <a:avLst/>
          </a:prstGeom>
          <a:noFill/>
          <a:ln w="38100">
            <a:solidFill>
              <a:schemeClr val="bg2"/>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37902" name="Text Box 14">
            <a:extLst>
              <a:ext uri="{FF2B5EF4-FFF2-40B4-BE49-F238E27FC236}">
                <a16:creationId xmlns:a16="http://schemas.microsoft.com/office/drawing/2014/main" id="{F00A17A2-2FA4-4B64-AF25-19974BB6B24E}"/>
              </a:ext>
            </a:extLst>
          </p:cNvPr>
          <p:cNvSpPr txBox="1">
            <a:spLocks noChangeArrowheads="1"/>
          </p:cNvSpPr>
          <p:nvPr/>
        </p:nvSpPr>
        <p:spPr bwMode="auto">
          <a:xfrm>
            <a:off x="0" y="3505200"/>
            <a:ext cx="1816100" cy="820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Bottling information</a:t>
            </a:r>
          </a:p>
        </p:txBody>
      </p:sp>
      <p:sp>
        <p:nvSpPr>
          <p:cNvPr id="37903" name="Line 15">
            <a:extLst>
              <a:ext uri="{FF2B5EF4-FFF2-40B4-BE49-F238E27FC236}">
                <a16:creationId xmlns:a16="http://schemas.microsoft.com/office/drawing/2014/main" id="{B56B1DE3-32BB-4DF4-9585-323CB5E6C54A}"/>
              </a:ext>
            </a:extLst>
          </p:cNvPr>
          <p:cNvSpPr>
            <a:spLocks noChangeShapeType="1"/>
          </p:cNvSpPr>
          <p:nvPr/>
        </p:nvSpPr>
        <p:spPr bwMode="auto">
          <a:xfrm flipH="1" flipV="1">
            <a:off x="1568450" y="5410200"/>
            <a:ext cx="412750" cy="228600"/>
          </a:xfrm>
          <a:prstGeom prst="line">
            <a:avLst/>
          </a:prstGeom>
          <a:noFill/>
          <a:ln w="38100">
            <a:solidFill>
              <a:schemeClr val="bg2"/>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37904" name="Text Box 16">
            <a:extLst>
              <a:ext uri="{FF2B5EF4-FFF2-40B4-BE49-F238E27FC236}">
                <a16:creationId xmlns:a16="http://schemas.microsoft.com/office/drawing/2014/main" id="{B17BDCB2-78AA-4E78-A666-A9114669A473}"/>
              </a:ext>
            </a:extLst>
          </p:cNvPr>
          <p:cNvSpPr txBox="1">
            <a:spLocks noChangeArrowheads="1"/>
          </p:cNvSpPr>
          <p:nvPr/>
        </p:nvSpPr>
        <p:spPr bwMode="auto">
          <a:xfrm>
            <a:off x="0" y="4953000"/>
            <a:ext cx="16510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Alcoholic strength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1000"/>
                                  </p:stCondLst>
                                  <p:childTnLst>
                                    <p:set>
                                      <p:cBhvr>
                                        <p:cTn id="6" dur="1" fill="hold">
                                          <p:stCondLst>
                                            <p:cond delay="0"/>
                                          </p:stCondLst>
                                        </p:cTn>
                                        <p:tgtEl>
                                          <p:spTgt spid="37892"/>
                                        </p:tgtEl>
                                        <p:attrNameLst>
                                          <p:attrName>style.visibility</p:attrName>
                                        </p:attrNameLst>
                                      </p:cBhvr>
                                      <p:to>
                                        <p:strVal val="visible"/>
                                      </p:to>
                                    </p:set>
                                    <p:animEffect transition="in" filter="box(in)">
                                      <p:cBhvr>
                                        <p:cTn id="7" dur="500"/>
                                        <p:tgtEl>
                                          <p:spTgt spid="37892"/>
                                        </p:tgtEl>
                                      </p:cBhvr>
                                    </p:animEffect>
                                  </p:childTnLst>
                                </p:cTn>
                              </p:par>
                            </p:childTnLst>
                          </p:cTn>
                        </p:par>
                        <p:par>
                          <p:cTn id="8" fill="hold" nodeType="afterGroup">
                            <p:stCondLst>
                              <p:cond delay="1500"/>
                            </p:stCondLst>
                            <p:childTnLst>
                              <p:par>
                                <p:cTn id="9" presetID="2" presetClass="entr" presetSubtype="4" fill="hold" nodeType="afterEffect">
                                  <p:stCondLst>
                                    <p:cond delay="1000"/>
                                  </p:stCondLst>
                                  <p:childTnLst>
                                    <p:set>
                                      <p:cBhvr>
                                        <p:cTn id="10" dur="1" fill="hold">
                                          <p:stCondLst>
                                            <p:cond delay="0"/>
                                          </p:stCondLst>
                                        </p:cTn>
                                        <p:tgtEl>
                                          <p:spTgt spid="37893"/>
                                        </p:tgtEl>
                                        <p:attrNameLst>
                                          <p:attrName>style.visibility</p:attrName>
                                        </p:attrNameLst>
                                      </p:cBhvr>
                                      <p:to>
                                        <p:strVal val="visible"/>
                                      </p:to>
                                    </p:set>
                                    <p:anim calcmode="lin" valueType="num">
                                      <p:cBhvr additive="base">
                                        <p:cTn id="11" dur="500" fill="hold"/>
                                        <p:tgtEl>
                                          <p:spTgt spid="37893"/>
                                        </p:tgtEl>
                                        <p:attrNameLst>
                                          <p:attrName>ppt_x</p:attrName>
                                        </p:attrNameLst>
                                      </p:cBhvr>
                                      <p:tavLst>
                                        <p:tav tm="0">
                                          <p:val>
                                            <p:strVal val="#ppt_x"/>
                                          </p:val>
                                        </p:tav>
                                        <p:tav tm="100000">
                                          <p:val>
                                            <p:strVal val="#ppt_x"/>
                                          </p:val>
                                        </p:tav>
                                      </p:tavLst>
                                    </p:anim>
                                    <p:anim calcmode="lin" valueType="num">
                                      <p:cBhvr additive="base">
                                        <p:cTn id="12" dur="500" fill="hold"/>
                                        <p:tgtEl>
                                          <p:spTgt spid="37893"/>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3000"/>
                            </p:stCondLst>
                            <p:childTnLst>
                              <p:par>
                                <p:cTn id="14" presetID="1" presetClass="entr" presetSubtype="0" fill="hold" grpId="0" nodeType="afterEffect">
                                  <p:stCondLst>
                                    <p:cond delay="1000"/>
                                  </p:stCondLst>
                                  <p:childTnLst>
                                    <p:set>
                                      <p:cBhvr>
                                        <p:cTn id="15" dur="1" fill="hold">
                                          <p:stCondLst>
                                            <p:cond delay="499"/>
                                          </p:stCondLst>
                                        </p:cTn>
                                        <p:tgtEl>
                                          <p:spTgt spid="3789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37895"/>
                                        </p:tgtEl>
                                        <p:attrNameLst>
                                          <p:attrName>style.visibility</p:attrName>
                                        </p:attrNameLst>
                                      </p:cBhvr>
                                      <p:to>
                                        <p:strVal val="visible"/>
                                      </p:to>
                                    </p:set>
                                    <p:anim calcmode="lin" valueType="num">
                                      <p:cBhvr additive="base">
                                        <p:cTn id="20" dur="500" fill="hold"/>
                                        <p:tgtEl>
                                          <p:spTgt spid="37895"/>
                                        </p:tgtEl>
                                        <p:attrNameLst>
                                          <p:attrName>ppt_x</p:attrName>
                                        </p:attrNameLst>
                                      </p:cBhvr>
                                      <p:tavLst>
                                        <p:tav tm="0">
                                          <p:val>
                                            <p:strVal val="#ppt_x"/>
                                          </p:val>
                                        </p:tav>
                                        <p:tav tm="100000">
                                          <p:val>
                                            <p:strVal val="#ppt_x"/>
                                          </p:val>
                                        </p:tav>
                                      </p:tavLst>
                                    </p:anim>
                                    <p:anim calcmode="lin" valueType="num">
                                      <p:cBhvr additive="base">
                                        <p:cTn id="21" dur="500" fill="hold"/>
                                        <p:tgtEl>
                                          <p:spTgt spid="37895"/>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500"/>
                            </p:stCondLst>
                            <p:childTnLst>
                              <p:par>
                                <p:cTn id="23" presetID="2" presetClass="entr" presetSubtype="4" fill="hold" grpId="0" nodeType="afterEffect">
                                  <p:stCondLst>
                                    <p:cond delay="1000"/>
                                  </p:stCondLst>
                                  <p:childTnLst>
                                    <p:set>
                                      <p:cBhvr>
                                        <p:cTn id="24" dur="1" fill="hold">
                                          <p:stCondLst>
                                            <p:cond delay="0"/>
                                          </p:stCondLst>
                                        </p:cTn>
                                        <p:tgtEl>
                                          <p:spTgt spid="37896"/>
                                        </p:tgtEl>
                                        <p:attrNameLst>
                                          <p:attrName>style.visibility</p:attrName>
                                        </p:attrNameLst>
                                      </p:cBhvr>
                                      <p:to>
                                        <p:strVal val="visible"/>
                                      </p:to>
                                    </p:set>
                                    <p:anim calcmode="lin" valueType="num">
                                      <p:cBhvr additive="base">
                                        <p:cTn id="25" dur="500" fill="hold"/>
                                        <p:tgtEl>
                                          <p:spTgt spid="37896"/>
                                        </p:tgtEl>
                                        <p:attrNameLst>
                                          <p:attrName>ppt_x</p:attrName>
                                        </p:attrNameLst>
                                      </p:cBhvr>
                                      <p:tavLst>
                                        <p:tav tm="0">
                                          <p:val>
                                            <p:strVal val="#ppt_x"/>
                                          </p:val>
                                        </p:tav>
                                        <p:tav tm="100000">
                                          <p:val>
                                            <p:strVal val="#ppt_x"/>
                                          </p:val>
                                        </p:tav>
                                      </p:tavLst>
                                    </p:anim>
                                    <p:anim calcmode="lin" valueType="num">
                                      <p:cBhvr additive="base">
                                        <p:cTn id="26" dur="500" fill="hold"/>
                                        <p:tgtEl>
                                          <p:spTgt spid="3789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7897"/>
                                        </p:tgtEl>
                                        <p:attrNameLst>
                                          <p:attrName>style.visibility</p:attrName>
                                        </p:attrNameLst>
                                      </p:cBhvr>
                                      <p:to>
                                        <p:strVal val="visible"/>
                                      </p:to>
                                    </p:set>
                                    <p:anim calcmode="lin" valueType="num">
                                      <p:cBhvr additive="base">
                                        <p:cTn id="31" dur="500" fill="hold"/>
                                        <p:tgtEl>
                                          <p:spTgt spid="37897"/>
                                        </p:tgtEl>
                                        <p:attrNameLst>
                                          <p:attrName>ppt_x</p:attrName>
                                        </p:attrNameLst>
                                      </p:cBhvr>
                                      <p:tavLst>
                                        <p:tav tm="0">
                                          <p:val>
                                            <p:strVal val="#ppt_x"/>
                                          </p:val>
                                        </p:tav>
                                        <p:tav tm="100000">
                                          <p:val>
                                            <p:strVal val="#ppt_x"/>
                                          </p:val>
                                        </p:tav>
                                      </p:tavLst>
                                    </p:anim>
                                    <p:anim calcmode="lin" valueType="num">
                                      <p:cBhvr additive="base">
                                        <p:cTn id="32" dur="500" fill="hold"/>
                                        <p:tgtEl>
                                          <p:spTgt spid="37897"/>
                                        </p:tgtEl>
                                        <p:attrNameLst>
                                          <p:attrName>ppt_y</p:attrName>
                                        </p:attrNameLst>
                                      </p:cBhvr>
                                      <p:tavLst>
                                        <p:tav tm="0">
                                          <p:val>
                                            <p:strVal val="1+#ppt_h/2"/>
                                          </p:val>
                                        </p:tav>
                                        <p:tav tm="100000">
                                          <p:val>
                                            <p:strVal val="#ppt_y"/>
                                          </p:val>
                                        </p:tav>
                                      </p:tavLst>
                                    </p:anim>
                                  </p:childTnLst>
                                </p:cTn>
                              </p:par>
                            </p:childTnLst>
                          </p:cTn>
                        </p:par>
                        <p:par>
                          <p:cTn id="33" fill="hold" nodeType="afterGroup">
                            <p:stCondLst>
                              <p:cond delay="500"/>
                            </p:stCondLst>
                            <p:childTnLst>
                              <p:par>
                                <p:cTn id="34" presetID="2" presetClass="entr" presetSubtype="2" fill="hold" grpId="0" nodeType="afterEffect">
                                  <p:stCondLst>
                                    <p:cond delay="1000"/>
                                  </p:stCondLst>
                                  <p:childTnLst>
                                    <p:set>
                                      <p:cBhvr>
                                        <p:cTn id="35" dur="1" fill="hold">
                                          <p:stCondLst>
                                            <p:cond delay="0"/>
                                          </p:stCondLst>
                                        </p:cTn>
                                        <p:tgtEl>
                                          <p:spTgt spid="37898"/>
                                        </p:tgtEl>
                                        <p:attrNameLst>
                                          <p:attrName>style.visibility</p:attrName>
                                        </p:attrNameLst>
                                      </p:cBhvr>
                                      <p:to>
                                        <p:strVal val="visible"/>
                                      </p:to>
                                    </p:set>
                                    <p:anim calcmode="lin" valueType="num">
                                      <p:cBhvr additive="base">
                                        <p:cTn id="36" dur="500" fill="hold"/>
                                        <p:tgtEl>
                                          <p:spTgt spid="37898"/>
                                        </p:tgtEl>
                                        <p:attrNameLst>
                                          <p:attrName>ppt_x</p:attrName>
                                        </p:attrNameLst>
                                      </p:cBhvr>
                                      <p:tavLst>
                                        <p:tav tm="0">
                                          <p:val>
                                            <p:strVal val="1+#ppt_w/2"/>
                                          </p:val>
                                        </p:tav>
                                        <p:tav tm="100000">
                                          <p:val>
                                            <p:strVal val="#ppt_x"/>
                                          </p:val>
                                        </p:tav>
                                      </p:tavLst>
                                    </p:anim>
                                    <p:anim calcmode="lin" valueType="num">
                                      <p:cBhvr additive="base">
                                        <p:cTn id="37" dur="500" fill="hold"/>
                                        <p:tgtEl>
                                          <p:spTgt spid="37898"/>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2" fill="hold" nodeType="clickEffect">
                                  <p:stCondLst>
                                    <p:cond delay="0"/>
                                  </p:stCondLst>
                                  <p:childTnLst>
                                    <p:set>
                                      <p:cBhvr>
                                        <p:cTn id="41" dur="1" fill="hold">
                                          <p:stCondLst>
                                            <p:cond delay="0"/>
                                          </p:stCondLst>
                                        </p:cTn>
                                        <p:tgtEl>
                                          <p:spTgt spid="37899"/>
                                        </p:tgtEl>
                                        <p:attrNameLst>
                                          <p:attrName>style.visibility</p:attrName>
                                        </p:attrNameLst>
                                      </p:cBhvr>
                                      <p:to>
                                        <p:strVal val="visible"/>
                                      </p:to>
                                    </p:set>
                                    <p:anim calcmode="lin" valueType="num">
                                      <p:cBhvr additive="base">
                                        <p:cTn id="42" dur="500" fill="hold"/>
                                        <p:tgtEl>
                                          <p:spTgt spid="37899"/>
                                        </p:tgtEl>
                                        <p:attrNameLst>
                                          <p:attrName>ppt_x</p:attrName>
                                        </p:attrNameLst>
                                      </p:cBhvr>
                                      <p:tavLst>
                                        <p:tav tm="0">
                                          <p:val>
                                            <p:strVal val="1+#ppt_w/2"/>
                                          </p:val>
                                        </p:tav>
                                        <p:tav tm="100000">
                                          <p:val>
                                            <p:strVal val="#ppt_x"/>
                                          </p:val>
                                        </p:tav>
                                      </p:tavLst>
                                    </p:anim>
                                    <p:anim calcmode="lin" valueType="num">
                                      <p:cBhvr additive="base">
                                        <p:cTn id="43" dur="500" fill="hold"/>
                                        <p:tgtEl>
                                          <p:spTgt spid="37899"/>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500"/>
                            </p:stCondLst>
                            <p:childTnLst>
                              <p:par>
                                <p:cTn id="45" presetID="2" presetClass="entr" presetSubtype="2" fill="hold" grpId="0" nodeType="afterEffect">
                                  <p:stCondLst>
                                    <p:cond delay="1000"/>
                                  </p:stCondLst>
                                  <p:childTnLst>
                                    <p:set>
                                      <p:cBhvr>
                                        <p:cTn id="46" dur="1" fill="hold">
                                          <p:stCondLst>
                                            <p:cond delay="0"/>
                                          </p:stCondLst>
                                        </p:cTn>
                                        <p:tgtEl>
                                          <p:spTgt spid="37900"/>
                                        </p:tgtEl>
                                        <p:attrNameLst>
                                          <p:attrName>style.visibility</p:attrName>
                                        </p:attrNameLst>
                                      </p:cBhvr>
                                      <p:to>
                                        <p:strVal val="visible"/>
                                      </p:to>
                                    </p:set>
                                    <p:anim calcmode="lin" valueType="num">
                                      <p:cBhvr additive="base">
                                        <p:cTn id="47" dur="500" fill="hold"/>
                                        <p:tgtEl>
                                          <p:spTgt spid="37900"/>
                                        </p:tgtEl>
                                        <p:attrNameLst>
                                          <p:attrName>ppt_x</p:attrName>
                                        </p:attrNameLst>
                                      </p:cBhvr>
                                      <p:tavLst>
                                        <p:tav tm="0">
                                          <p:val>
                                            <p:strVal val="1+#ppt_w/2"/>
                                          </p:val>
                                        </p:tav>
                                        <p:tav tm="100000">
                                          <p:val>
                                            <p:strVal val="#ppt_x"/>
                                          </p:val>
                                        </p:tav>
                                      </p:tavLst>
                                    </p:anim>
                                    <p:anim calcmode="lin" valueType="num">
                                      <p:cBhvr additive="base">
                                        <p:cTn id="48" dur="500" fill="hold"/>
                                        <p:tgtEl>
                                          <p:spTgt spid="37900"/>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nodeType="clickEffect">
                                  <p:stCondLst>
                                    <p:cond delay="0"/>
                                  </p:stCondLst>
                                  <p:childTnLst>
                                    <p:set>
                                      <p:cBhvr>
                                        <p:cTn id="52" dur="1" fill="hold">
                                          <p:stCondLst>
                                            <p:cond delay="0"/>
                                          </p:stCondLst>
                                        </p:cTn>
                                        <p:tgtEl>
                                          <p:spTgt spid="37901"/>
                                        </p:tgtEl>
                                        <p:attrNameLst>
                                          <p:attrName>style.visibility</p:attrName>
                                        </p:attrNameLst>
                                      </p:cBhvr>
                                      <p:to>
                                        <p:strVal val="visible"/>
                                      </p:to>
                                    </p:set>
                                    <p:anim calcmode="lin" valueType="num">
                                      <p:cBhvr additive="base">
                                        <p:cTn id="53" dur="500" fill="hold"/>
                                        <p:tgtEl>
                                          <p:spTgt spid="37901"/>
                                        </p:tgtEl>
                                        <p:attrNameLst>
                                          <p:attrName>ppt_x</p:attrName>
                                        </p:attrNameLst>
                                      </p:cBhvr>
                                      <p:tavLst>
                                        <p:tav tm="0">
                                          <p:val>
                                            <p:strVal val="0-#ppt_w/2"/>
                                          </p:val>
                                        </p:tav>
                                        <p:tav tm="100000">
                                          <p:val>
                                            <p:strVal val="#ppt_x"/>
                                          </p:val>
                                        </p:tav>
                                      </p:tavLst>
                                    </p:anim>
                                    <p:anim calcmode="lin" valueType="num">
                                      <p:cBhvr additive="base">
                                        <p:cTn id="54" dur="500" fill="hold"/>
                                        <p:tgtEl>
                                          <p:spTgt spid="37901"/>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500"/>
                            </p:stCondLst>
                            <p:childTnLst>
                              <p:par>
                                <p:cTn id="56" presetID="2" presetClass="entr" presetSubtype="8" fill="hold" grpId="0" nodeType="afterEffect">
                                  <p:stCondLst>
                                    <p:cond delay="1000"/>
                                  </p:stCondLst>
                                  <p:childTnLst>
                                    <p:set>
                                      <p:cBhvr>
                                        <p:cTn id="57" dur="1" fill="hold">
                                          <p:stCondLst>
                                            <p:cond delay="0"/>
                                          </p:stCondLst>
                                        </p:cTn>
                                        <p:tgtEl>
                                          <p:spTgt spid="37902"/>
                                        </p:tgtEl>
                                        <p:attrNameLst>
                                          <p:attrName>style.visibility</p:attrName>
                                        </p:attrNameLst>
                                      </p:cBhvr>
                                      <p:to>
                                        <p:strVal val="visible"/>
                                      </p:to>
                                    </p:set>
                                    <p:anim calcmode="lin" valueType="num">
                                      <p:cBhvr additive="base">
                                        <p:cTn id="58" dur="500" fill="hold"/>
                                        <p:tgtEl>
                                          <p:spTgt spid="37902"/>
                                        </p:tgtEl>
                                        <p:attrNameLst>
                                          <p:attrName>ppt_x</p:attrName>
                                        </p:attrNameLst>
                                      </p:cBhvr>
                                      <p:tavLst>
                                        <p:tav tm="0">
                                          <p:val>
                                            <p:strVal val="0-#ppt_w/2"/>
                                          </p:val>
                                        </p:tav>
                                        <p:tav tm="100000">
                                          <p:val>
                                            <p:strVal val="#ppt_x"/>
                                          </p:val>
                                        </p:tav>
                                      </p:tavLst>
                                    </p:anim>
                                    <p:anim calcmode="lin" valueType="num">
                                      <p:cBhvr additive="base">
                                        <p:cTn id="59" dur="500" fill="hold"/>
                                        <p:tgtEl>
                                          <p:spTgt spid="37902"/>
                                        </p:tgtEl>
                                        <p:attrNameLst>
                                          <p:attrName>ppt_y</p:attrName>
                                        </p:attrNameLst>
                                      </p:cBhvr>
                                      <p:tavLst>
                                        <p:tav tm="0">
                                          <p:val>
                                            <p:strVal val="#ppt_y"/>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8" fill="hold" nodeType="clickEffect">
                                  <p:stCondLst>
                                    <p:cond delay="0"/>
                                  </p:stCondLst>
                                  <p:childTnLst>
                                    <p:set>
                                      <p:cBhvr>
                                        <p:cTn id="63" dur="1" fill="hold">
                                          <p:stCondLst>
                                            <p:cond delay="0"/>
                                          </p:stCondLst>
                                        </p:cTn>
                                        <p:tgtEl>
                                          <p:spTgt spid="37903"/>
                                        </p:tgtEl>
                                        <p:attrNameLst>
                                          <p:attrName>style.visibility</p:attrName>
                                        </p:attrNameLst>
                                      </p:cBhvr>
                                      <p:to>
                                        <p:strVal val="visible"/>
                                      </p:to>
                                    </p:set>
                                    <p:anim calcmode="lin" valueType="num">
                                      <p:cBhvr additive="base">
                                        <p:cTn id="64" dur="500" fill="hold"/>
                                        <p:tgtEl>
                                          <p:spTgt spid="37903"/>
                                        </p:tgtEl>
                                        <p:attrNameLst>
                                          <p:attrName>ppt_x</p:attrName>
                                        </p:attrNameLst>
                                      </p:cBhvr>
                                      <p:tavLst>
                                        <p:tav tm="0">
                                          <p:val>
                                            <p:strVal val="0-#ppt_w/2"/>
                                          </p:val>
                                        </p:tav>
                                        <p:tav tm="100000">
                                          <p:val>
                                            <p:strVal val="#ppt_x"/>
                                          </p:val>
                                        </p:tav>
                                      </p:tavLst>
                                    </p:anim>
                                    <p:anim calcmode="lin" valueType="num">
                                      <p:cBhvr additive="base">
                                        <p:cTn id="65" dur="500" fill="hold"/>
                                        <p:tgtEl>
                                          <p:spTgt spid="37903"/>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500"/>
                            </p:stCondLst>
                            <p:childTnLst>
                              <p:par>
                                <p:cTn id="67" presetID="2" presetClass="entr" presetSubtype="8" fill="hold" grpId="0" nodeType="afterEffect">
                                  <p:stCondLst>
                                    <p:cond delay="1000"/>
                                  </p:stCondLst>
                                  <p:childTnLst>
                                    <p:set>
                                      <p:cBhvr>
                                        <p:cTn id="68" dur="1" fill="hold">
                                          <p:stCondLst>
                                            <p:cond delay="0"/>
                                          </p:stCondLst>
                                        </p:cTn>
                                        <p:tgtEl>
                                          <p:spTgt spid="37904"/>
                                        </p:tgtEl>
                                        <p:attrNameLst>
                                          <p:attrName>style.visibility</p:attrName>
                                        </p:attrNameLst>
                                      </p:cBhvr>
                                      <p:to>
                                        <p:strVal val="visible"/>
                                      </p:to>
                                    </p:set>
                                    <p:anim calcmode="lin" valueType="num">
                                      <p:cBhvr additive="base">
                                        <p:cTn id="69" dur="500" fill="hold"/>
                                        <p:tgtEl>
                                          <p:spTgt spid="37904"/>
                                        </p:tgtEl>
                                        <p:attrNameLst>
                                          <p:attrName>ppt_x</p:attrName>
                                        </p:attrNameLst>
                                      </p:cBhvr>
                                      <p:tavLst>
                                        <p:tav tm="0">
                                          <p:val>
                                            <p:strVal val="0-#ppt_w/2"/>
                                          </p:val>
                                        </p:tav>
                                        <p:tav tm="100000">
                                          <p:val>
                                            <p:strVal val="#ppt_x"/>
                                          </p:val>
                                        </p:tav>
                                      </p:tavLst>
                                    </p:anim>
                                    <p:anim calcmode="lin" valueType="num">
                                      <p:cBhvr additive="base">
                                        <p:cTn id="70" dur="500" fill="hold"/>
                                        <p:tgtEl>
                                          <p:spTgt spid="379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utoUpdateAnimBg="0"/>
      <p:bldP spid="37896" grpId="0" autoUpdateAnimBg="0"/>
      <p:bldP spid="37898" grpId="0" autoUpdateAnimBg="0"/>
      <p:bldP spid="37900" grpId="0" autoUpdateAnimBg="0"/>
      <p:bldP spid="37902" grpId="0" autoUpdateAnimBg="0"/>
      <p:bldP spid="3790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43900E8-A85D-43A2-B654-B1A18033A64C}"/>
              </a:ext>
            </a:extLst>
          </p:cNvPr>
          <p:cNvSpPr>
            <a:spLocks noGrp="1" noChangeArrowheads="1"/>
          </p:cNvSpPr>
          <p:nvPr>
            <p:ph type="title"/>
          </p:nvPr>
        </p:nvSpPr>
        <p:spPr>
          <a:xfrm>
            <a:off x="742950" y="0"/>
            <a:ext cx="8751888" cy="1143000"/>
          </a:xfrm>
        </p:spPr>
        <p:txBody>
          <a:bodyPr/>
          <a:lstStyle/>
          <a:p>
            <a:r>
              <a:rPr lang="en-US" altLang="en-US"/>
              <a:t>How to read a Wine Label</a:t>
            </a:r>
          </a:p>
        </p:txBody>
      </p:sp>
      <p:pic>
        <p:nvPicPr>
          <p:cNvPr id="23557" name="Picture 5" descr="wune lable">
            <a:extLst>
              <a:ext uri="{FF2B5EF4-FFF2-40B4-BE49-F238E27FC236}">
                <a16:creationId xmlns:a16="http://schemas.microsoft.com/office/drawing/2014/main" id="{7D1D0DB3-D822-4E15-BD96-686F55482E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850" y="1184275"/>
            <a:ext cx="5448300" cy="469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Freeform 7">
            <a:extLst>
              <a:ext uri="{FF2B5EF4-FFF2-40B4-BE49-F238E27FC236}">
                <a16:creationId xmlns:a16="http://schemas.microsoft.com/office/drawing/2014/main" id="{5EC83C50-CB6E-4524-A752-F6E77A5A3D92}"/>
              </a:ext>
            </a:extLst>
          </p:cNvPr>
          <p:cNvSpPr>
            <a:spLocks/>
          </p:cNvSpPr>
          <p:nvPr/>
        </p:nvSpPr>
        <p:spPr bwMode="auto">
          <a:xfrm>
            <a:off x="1898650" y="4876800"/>
            <a:ext cx="1568450" cy="609600"/>
          </a:xfrm>
          <a:custGeom>
            <a:avLst/>
            <a:gdLst>
              <a:gd name="T0" fmla="*/ 14938 w 1260"/>
              <a:gd name="T1" fmla="*/ 609600 h 480"/>
              <a:gd name="T2" fmla="*/ 0 w 1260"/>
              <a:gd name="T3" fmla="*/ 609600 h 480"/>
              <a:gd name="T4" fmla="*/ 1568450 w 1260"/>
              <a:gd name="T5" fmla="*/ 0 h 480"/>
              <a:gd name="T6" fmla="*/ 0 60000 65536"/>
              <a:gd name="T7" fmla="*/ 0 60000 65536"/>
              <a:gd name="T8" fmla="*/ 0 60000 65536"/>
            </a:gdLst>
            <a:ahLst/>
            <a:cxnLst>
              <a:cxn ang="T6">
                <a:pos x="T0" y="T1"/>
              </a:cxn>
              <a:cxn ang="T7">
                <a:pos x="T2" y="T3"/>
              </a:cxn>
              <a:cxn ang="T8">
                <a:pos x="T4" y="T5"/>
              </a:cxn>
            </a:cxnLst>
            <a:rect l="0" t="0" r="r" b="b"/>
            <a:pathLst>
              <a:path w="1260" h="480">
                <a:moveTo>
                  <a:pt x="12" y="480"/>
                </a:moveTo>
                <a:lnTo>
                  <a:pt x="0" y="480"/>
                </a:lnTo>
                <a:lnTo>
                  <a:pt x="1260" y="0"/>
                </a:lnTo>
              </a:path>
            </a:pathLst>
          </a:custGeom>
          <a:noFill/>
          <a:ln w="38100" cap="flat" cmpd="sng">
            <a:solidFill>
              <a:schemeClr val="bg2"/>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23562" name="Text Box 10">
            <a:extLst>
              <a:ext uri="{FF2B5EF4-FFF2-40B4-BE49-F238E27FC236}">
                <a16:creationId xmlns:a16="http://schemas.microsoft.com/office/drawing/2014/main" id="{F6B26B09-869F-4244-B778-32327FE40653}"/>
              </a:ext>
            </a:extLst>
          </p:cNvPr>
          <p:cNvSpPr txBox="1">
            <a:spLocks noChangeArrowheads="1"/>
          </p:cNvSpPr>
          <p:nvPr/>
        </p:nvSpPr>
        <p:spPr bwMode="auto">
          <a:xfrm>
            <a:off x="0" y="4724400"/>
            <a:ext cx="2311400" cy="1017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Type of Grape used to make the wine</a:t>
            </a:r>
          </a:p>
        </p:txBody>
      </p:sp>
      <p:sp>
        <p:nvSpPr>
          <p:cNvPr id="23563" name="Line 11">
            <a:extLst>
              <a:ext uri="{FF2B5EF4-FFF2-40B4-BE49-F238E27FC236}">
                <a16:creationId xmlns:a16="http://schemas.microsoft.com/office/drawing/2014/main" id="{167810C8-92DE-4FFA-AF15-04046FEEB237}"/>
              </a:ext>
            </a:extLst>
          </p:cNvPr>
          <p:cNvSpPr>
            <a:spLocks noChangeShapeType="1"/>
          </p:cNvSpPr>
          <p:nvPr/>
        </p:nvSpPr>
        <p:spPr bwMode="auto">
          <a:xfrm>
            <a:off x="6356350" y="5410200"/>
            <a:ext cx="1238250" cy="609600"/>
          </a:xfrm>
          <a:prstGeom prst="line">
            <a:avLst/>
          </a:prstGeom>
          <a:noFill/>
          <a:ln w="38100">
            <a:solidFill>
              <a:schemeClr val="bg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23564" name="Text Box 12">
            <a:extLst>
              <a:ext uri="{FF2B5EF4-FFF2-40B4-BE49-F238E27FC236}">
                <a16:creationId xmlns:a16="http://schemas.microsoft.com/office/drawing/2014/main" id="{8BAA68E8-D36B-4E3C-B0AC-7D25EF0C2F8E}"/>
              </a:ext>
            </a:extLst>
          </p:cNvPr>
          <p:cNvSpPr txBox="1">
            <a:spLocks noChangeArrowheads="1"/>
          </p:cNvSpPr>
          <p:nvPr/>
        </p:nvSpPr>
        <p:spPr bwMode="auto">
          <a:xfrm>
            <a:off x="7162800" y="5867400"/>
            <a:ext cx="24765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Country of Origin</a:t>
            </a:r>
          </a:p>
        </p:txBody>
      </p:sp>
      <p:sp>
        <p:nvSpPr>
          <p:cNvPr id="23565" name="Line 13">
            <a:extLst>
              <a:ext uri="{FF2B5EF4-FFF2-40B4-BE49-F238E27FC236}">
                <a16:creationId xmlns:a16="http://schemas.microsoft.com/office/drawing/2014/main" id="{5414D8DA-20E2-4A27-BF98-701155528014}"/>
              </a:ext>
            </a:extLst>
          </p:cNvPr>
          <p:cNvSpPr>
            <a:spLocks noChangeShapeType="1"/>
          </p:cNvSpPr>
          <p:nvPr/>
        </p:nvSpPr>
        <p:spPr bwMode="auto">
          <a:xfrm flipV="1">
            <a:off x="6356350" y="3429000"/>
            <a:ext cx="1733550" cy="1524000"/>
          </a:xfrm>
          <a:prstGeom prst="line">
            <a:avLst/>
          </a:prstGeom>
          <a:noFill/>
          <a:ln w="38100">
            <a:solidFill>
              <a:schemeClr val="bg2"/>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23566" name="Text Box 14">
            <a:extLst>
              <a:ext uri="{FF2B5EF4-FFF2-40B4-BE49-F238E27FC236}">
                <a16:creationId xmlns:a16="http://schemas.microsoft.com/office/drawing/2014/main" id="{2D89ACDB-8E26-4BF1-9BFE-D4F758F6AF7B}"/>
              </a:ext>
            </a:extLst>
          </p:cNvPr>
          <p:cNvSpPr txBox="1">
            <a:spLocks noChangeArrowheads="1"/>
          </p:cNvSpPr>
          <p:nvPr/>
        </p:nvSpPr>
        <p:spPr bwMode="auto">
          <a:xfrm>
            <a:off x="7759700" y="1676400"/>
            <a:ext cx="1981200" cy="164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Grapes grown, Wine Made and Bottled on the estate.</a:t>
            </a:r>
          </a:p>
        </p:txBody>
      </p:sp>
      <p:sp>
        <p:nvSpPr>
          <p:cNvPr id="23567" name="Line 15">
            <a:extLst>
              <a:ext uri="{FF2B5EF4-FFF2-40B4-BE49-F238E27FC236}">
                <a16:creationId xmlns:a16="http://schemas.microsoft.com/office/drawing/2014/main" id="{E7211E83-4401-4C96-8609-A6E278BD0AB6}"/>
              </a:ext>
            </a:extLst>
          </p:cNvPr>
          <p:cNvSpPr>
            <a:spLocks noChangeShapeType="1"/>
          </p:cNvSpPr>
          <p:nvPr/>
        </p:nvSpPr>
        <p:spPr bwMode="auto">
          <a:xfrm>
            <a:off x="5943600" y="5105400"/>
            <a:ext cx="1981200" cy="0"/>
          </a:xfrm>
          <a:prstGeom prst="line">
            <a:avLst/>
          </a:prstGeom>
          <a:noFill/>
          <a:ln w="38100">
            <a:solidFill>
              <a:schemeClr val="bg2"/>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23568" name="Text Box 16">
            <a:extLst>
              <a:ext uri="{FF2B5EF4-FFF2-40B4-BE49-F238E27FC236}">
                <a16:creationId xmlns:a16="http://schemas.microsoft.com/office/drawing/2014/main" id="{A837CADB-2E5C-44F1-9776-79B83F616309}"/>
              </a:ext>
            </a:extLst>
          </p:cNvPr>
          <p:cNvSpPr txBox="1">
            <a:spLocks noChangeArrowheads="1"/>
          </p:cNvSpPr>
          <p:nvPr/>
        </p:nvSpPr>
        <p:spPr bwMode="auto">
          <a:xfrm>
            <a:off x="8007350" y="4495800"/>
            <a:ext cx="1733550"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Name of producers</a:t>
            </a:r>
          </a:p>
        </p:txBody>
      </p:sp>
      <p:sp>
        <p:nvSpPr>
          <p:cNvPr id="23569" name="Line 17">
            <a:extLst>
              <a:ext uri="{FF2B5EF4-FFF2-40B4-BE49-F238E27FC236}">
                <a16:creationId xmlns:a16="http://schemas.microsoft.com/office/drawing/2014/main" id="{755A5C32-A1A0-4B7A-9434-95C15643551A}"/>
              </a:ext>
            </a:extLst>
          </p:cNvPr>
          <p:cNvSpPr>
            <a:spLocks noChangeShapeType="1"/>
          </p:cNvSpPr>
          <p:nvPr/>
        </p:nvSpPr>
        <p:spPr bwMode="auto">
          <a:xfrm>
            <a:off x="1816100" y="2819400"/>
            <a:ext cx="908050" cy="838200"/>
          </a:xfrm>
          <a:prstGeom prst="line">
            <a:avLst/>
          </a:prstGeom>
          <a:noFill/>
          <a:ln w="38100">
            <a:solidFill>
              <a:schemeClr val="bg2"/>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L"/>
          </a:p>
        </p:txBody>
      </p:sp>
      <p:sp>
        <p:nvSpPr>
          <p:cNvPr id="23570" name="Text Box 18">
            <a:extLst>
              <a:ext uri="{FF2B5EF4-FFF2-40B4-BE49-F238E27FC236}">
                <a16:creationId xmlns:a16="http://schemas.microsoft.com/office/drawing/2014/main" id="{71A2284F-7C9B-484C-B383-A94E3C0EA50B}"/>
              </a:ext>
            </a:extLst>
          </p:cNvPr>
          <p:cNvSpPr txBox="1">
            <a:spLocks noChangeArrowheads="1"/>
          </p:cNvSpPr>
          <p:nvPr/>
        </p:nvSpPr>
        <p:spPr bwMode="auto">
          <a:xfrm>
            <a:off x="247650" y="2133600"/>
            <a:ext cx="1485900" cy="1330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algn="ctr" eaLnBrk="1" hangingPunct="1"/>
            <a:r>
              <a:rPr lang="en-US" altLang="en-US"/>
              <a:t>South African Quality Level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554"/>
                                        </p:tgtEl>
                                        <p:attrNameLst>
                                          <p:attrName>style.visibility</p:attrName>
                                        </p:attrNameLst>
                                      </p:cBhvr>
                                      <p:to>
                                        <p:strVal val="visible"/>
                                      </p:to>
                                    </p:set>
                                  </p:childTnLst>
                                </p:cTn>
                              </p:par>
                            </p:childTnLst>
                          </p:cTn>
                        </p:par>
                        <p:par>
                          <p:cTn id="7" fill="hold" nodeType="afterGroup">
                            <p:stCondLst>
                              <p:cond delay="500"/>
                            </p:stCondLst>
                            <p:childTnLst>
                              <p:par>
                                <p:cTn id="8" presetID="9" presetClass="entr" presetSubtype="0" fill="hold" nodeType="afterEffect">
                                  <p:stCondLst>
                                    <p:cond delay="1000"/>
                                  </p:stCondLst>
                                  <p:childTnLst>
                                    <p:set>
                                      <p:cBhvr>
                                        <p:cTn id="9" dur="1" fill="hold">
                                          <p:stCondLst>
                                            <p:cond delay="0"/>
                                          </p:stCondLst>
                                        </p:cTn>
                                        <p:tgtEl>
                                          <p:spTgt spid="23557"/>
                                        </p:tgtEl>
                                        <p:attrNameLst>
                                          <p:attrName>style.visibility</p:attrName>
                                        </p:attrNameLst>
                                      </p:cBhvr>
                                      <p:to>
                                        <p:strVal val="visible"/>
                                      </p:to>
                                    </p:set>
                                    <p:animEffect transition="in" filter="dissolve">
                                      <p:cBhvr>
                                        <p:cTn id="10" dur="500"/>
                                        <p:tgtEl>
                                          <p:spTgt spid="2355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23559"/>
                                        </p:tgtEl>
                                        <p:attrNameLst>
                                          <p:attrName>style.visibility</p:attrName>
                                        </p:attrNameLst>
                                      </p:cBhvr>
                                      <p:to>
                                        <p:strVal val="visible"/>
                                      </p:to>
                                    </p:set>
                                    <p:anim calcmode="lin" valueType="num">
                                      <p:cBhvr additive="base">
                                        <p:cTn id="15" dur="500" fill="hold"/>
                                        <p:tgtEl>
                                          <p:spTgt spid="23559"/>
                                        </p:tgtEl>
                                        <p:attrNameLst>
                                          <p:attrName>ppt_x</p:attrName>
                                        </p:attrNameLst>
                                      </p:cBhvr>
                                      <p:tavLst>
                                        <p:tav tm="0">
                                          <p:val>
                                            <p:strVal val="0-#ppt_w/2"/>
                                          </p:val>
                                        </p:tav>
                                        <p:tav tm="100000">
                                          <p:val>
                                            <p:strVal val="#ppt_x"/>
                                          </p:val>
                                        </p:tav>
                                      </p:tavLst>
                                    </p:anim>
                                    <p:anim calcmode="lin" valueType="num">
                                      <p:cBhvr additive="base">
                                        <p:cTn id="16" dur="500" fill="hold"/>
                                        <p:tgtEl>
                                          <p:spTgt spid="23559"/>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500"/>
                            </p:stCondLst>
                            <p:childTnLst>
                              <p:par>
                                <p:cTn id="18" presetID="2" presetClass="entr" presetSubtype="8" fill="hold" grpId="0" nodeType="afterEffect">
                                  <p:stCondLst>
                                    <p:cond delay="1000"/>
                                  </p:stCondLst>
                                  <p:childTnLst>
                                    <p:set>
                                      <p:cBhvr>
                                        <p:cTn id="19" dur="1" fill="hold">
                                          <p:stCondLst>
                                            <p:cond delay="0"/>
                                          </p:stCondLst>
                                        </p:cTn>
                                        <p:tgtEl>
                                          <p:spTgt spid="23562"/>
                                        </p:tgtEl>
                                        <p:attrNameLst>
                                          <p:attrName>style.visibility</p:attrName>
                                        </p:attrNameLst>
                                      </p:cBhvr>
                                      <p:to>
                                        <p:strVal val="visible"/>
                                      </p:to>
                                    </p:set>
                                    <p:anim calcmode="lin" valueType="num">
                                      <p:cBhvr additive="base">
                                        <p:cTn id="20" dur="500" fill="hold"/>
                                        <p:tgtEl>
                                          <p:spTgt spid="23562"/>
                                        </p:tgtEl>
                                        <p:attrNameLst>
                                          <p:attrName>ppt_x</p:attrName>
                                        </p:attrNameLst>
                                      </p:cBhvr>
                                      <p:tavLst>
                                        <p:tav tm="0">
                                          <p:val>
                                            <p:strVal val="0-#ppt_w/2"/>
                                          </p:val>
                                        </p:tav>
                                        <p:tav tm="100000">
                                          <p:val>
                                            <p:strVal val="#ppt_x"/>
                                          </p:val>
                                        </p:tav>
                                      </p:tavLst>
                                    </p:anim>
                                    <p:anim calcmode="lin" valueType="num">
                                      <p:cBhvr additive="base">
                                        <p:cTn id="21" dur="500" fill="hold"/>
                                        <p:tgtEl>
                                          <p:spTgt spid="23562"/>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nodeType="clickEffect">
                                  <p:stCondLst>
                                    <p:cond delay="0"/>
                                  </p:stCondLst>
                                  <p:childTnLst>
                                    <p:set>
                                      <p:cBhvr>
                                        <p:cTn id="25" dur="1" fill="hold">
                                          <p:stCondLst>
                                            <p:cond delay="0"/>
                                          </p:stCondLst>
                                        </p:cTn>
                                        <p:tgtEl>
                                          <p:spTgt spid="23563"/>
                                        </p:tgtEl>
                                        <p:attrNameLst>
                                          <p:attrName>style.visibility</p:attrName>
                                        </p:attrNameLst>
                                      </p:cBhvr>
                                      <p:to>
                                        <p:strVal val="visible"/>
                                      </p:to>
                                    </p:set>
                                    <p:anim calcmode="lin" valueType="num">
                                      <p:cBhvr additive="base">
                                        <p:cTn id="26" dur="500" fill="hold"/>
                                        <p:tgtEl>
                                          <p:spTgt spid="23563"/>
                                        </p:tgtEl>
                                        <p:attrNameLst>
                                          <p:attrName>ppt_x</p:attrName>
                                        </p:attrNameLst>
                                      </p:cBhvr>
                                      <p:tavLst>
                                        <p:tav tm="0">
                                          <p:val>
                                            <p:strVal val="1+#ppt_w/2"/>
                                          </p:val>
                                        </p:tav>
                                        <p:tav tm="100000">
                                          <p:val>
                                            <p:strVal val="#ppt_x"/>
                                          </p:val>
                                        </p:tav>
                                      </p:tavLst>
                                    </p:anim>
                                    <p:anim calcmode="lin" valueType="num">
                                      <p:cBhvr additive="base">
                                        <p:cTn id="27" dur="500" fill="hold"/>
                                        <p:tgtEl>
                                          <p:spTgt spid="23563"/>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500"/>
                            </p:stCondLst>
                            <p:childTnLst>
                              <p:par>
                                <p:cTn id="29" presetID="2" presetClass="entr" presetSubtype="2" fill="hold" grpId="0" nodeType="afterEffect">
                                  <p:stCondLst>
                                    <p:cond delay="1000"/>
                                  </p:stCondLst>
                                  <p:childTnLst>
                                    <p:set>
                                      <p:cBhvr>
                                        <p:cTn id="30" dur="1" fill="hold">
                                          <p:stCondLst>
                                            <p:cond delay="0"/>
                                          </p:stCondLst>
                                        </p:cTn>
                                        <p:tgtEl>
                                          <p:spTgt spid="23564"/>
                                        </p:tgtEl>
                                        <p:attrNameLst>
                                          <p:attrName>style.visibility</p:attrName>
                                        </p:attrNameLst>
                                      </p:cBhvr>
                                      <p:to>
                                        <p:strVal val="visible"/>
                                      </p:to>
                                    </p:set>
                                    <p:anim calcmode="lin" valueType="num">
                                      <p:cBhvr additive="base">
                                        <p:cTn id="31" dur="500" fill="hold"/>
                                        <p:tgtEl>
                                          <p:spTgt spid="23564"/>
                                        </p:tgtEl>
                                        <p:attrNameLst>
                                          <p:attrName>ppt_x</p:attrName>
                                        </p:attrNameLst>
                                      </p:cBhvr>
                                      <p:tavLst>
                                        <p:tav tm="0">
                                          <p:val>
                                            <p:strVal val="1+#ppt_w/2"/>
                                          </p:val>
                                        </p:tav>
                                        <p:tav tm="100000">
                                          <p:val>
                                            <p:strVal val="#ppt_x"/>
                                          </p:val>
                                        </p:tav>
                                      </p:tavLst>
                                    </p:anim>
                                    <p:anim calcmode="lin" valueType="num">
                                      <p:cBhvr additive="base">
                                        <p:cTn id="32" dur="500" fill="hold"/>
                                        <p:tgtEl>
                                          <p:spTgt spid="2356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3565"/>
                                        </p:tgtEl>
                                        <p:attrNameLst>
                                          <p:attrName>style.visibility</p:attrName>
                                        </p:attrNameLst>
                                      </p:cBhvr>
                                      <p:to>
                                        <p:strVal val="visible"/>
                                      </p:to>
                                    </p:set>
                                    <p:anim calcmode="lin" valueType="num">
                                      <p:cBhvr additive="base">
                                        <p:cTn id="37" dur="500" fill="hold"/>
                                        <p:tgtEl>
                                          <p:spTgt spid="23565"/>
                                        </p:tgtEl>
                                        <p:attrNameLst>
                                          <p:attrName>ppt_x</p:attrName>
                                        </p:attrNameLst>
                                      </p:cBhvr>
                                      <p:tavLst>
                                        <p:tav tm="0">
                                          <p:val>
                                            <p:strVal val="1+#ppt_w/2"/>
                                          </p:val>
                                        </p:tav>
                                        <p:tav tm="100000">
                                          <p:val>
                                            <p:strVal val="#ppt_x"/>
                                          </p:val>
                                        </p:tav>
                                      </p:tavLst>
                                    </p:anim>
                                    <p:anim calcmode="lin" valueType="num">
                                      <p:cBhvr additive="base">
                                        <p:cTn id="38" dur="500" fill="hold"/>
                                        <p:tgtEl>
                                          <p:spTgt spid="23565"/>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500"/>
                            </p:stCondLst>
                            <p:childTnLst>
                              <p:par>
                                <p:cTn id="40" presetID="2" presetClass="entr" presetSubtype="2" fill="hold" grpId="0" nodeType="afterEffect">
                                  <p:stCondLst>
                                    <p:cond delay="1000"/>
                                  </p:stCondLst>
                                  <p:childTnLst>
                                    <p:set>
                                      <p:cBhvr>
                                        <p:cTn id="41" dur="1" fill="hold">
                                          <p:stCondLst>
                                            <p:cond delay="0"/>
                                          </p:stCondLst>
                                        </p:cTn>
                                        <p:tgtEl>
                                          <p:spTgt spid="23566"/>
                                        </p:tgtEl>
                                        <p:attrNameLst>
                                          <p:attrName>style.visibility</p:attrName>
                                        </p:attrNameLst>
                                      </p:cBhvr>
                                      <p:to>
                                        <p:strVal val="visible"/>
                                      </p:to>
                                    </p:set>
                                    <p:anim calcmode="lin" valueType="num">
                                      <p:cBhvr additive="base">
                                        <p:cTn id="42" dur="500" fill="hold"/>
                                        <p:tgtEl>
                                          <p:spTgt spid="23566"/>
                                        </p:tgtEl>
                                        <p:attrNameLst>
                                          <p:attrName>ppt_x</p:attrName>
                                        </p:attrNameLst>
                                      </p:cBhvr>
                                      <p:tavLst>
                                        <p:tav tm="0">
                                          <p:val>
                                            <p:strVal val="1+#ppt_w/2"/>
                                          </p:val>
                                        </p:tav>
                                        <p:tav tm="100000">
                                          <p:val>
                                            <p:strVal val="#ppt_x"/>
                                          </p:val>
                                        </p:tav>
                                      </p:tavLst>
                                    </p:anim>
                                    <p:anim calcmode="lin" valueType="num">
                                      <p:cBhvr additive="base">
                                        <p:cTn id="43" dur="500" fill="hold"/>
                                        <p:tgtEl>
                                          <p:spTgt spid="23566"/>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2" fill="hold" nodeType="clickEffect">
                                  <p:stCondLst>
                                    <p:cond delay="0"/>
                                  </p:stCondLst>
                                  <p:childTnLst>
                                    <p:set>
                                      <p:cBhvr>
                                        <p:cTn id="47" dur="1" fill="hold">
                                          <p:stCondLst>
                                            <p:cond delay="0"/>
                                          </p:stCondLst>
                                        </p:cTn>
                                        <p:tgtEl>
                                          <p:spTgt spid="23567"/>
                                        </p:tgtEl>
                                        <p:attrNameLst>
                                          <p:attrName>style.visibility</p:attrName>
                                        </p:attrNameLst>
                                      </p:cBhvr>
                                      <p:to>
                                        <p:strVal val="visible"/>
                                      </p:to>
                                    </p:set>
                                    <p:anim calcmode="lin" valueType="num">
                                      <p:cBhvr additive="base">
                                        <p:cTn id="48" dur="500" fill="hold"/>
                                        <p:tgtEl>
                                          <p:spTgt spid="23567"/>
                                        </p:tgtEl>
                                        <p:attrNameLst>
                                          <p:attrName>ppt_x</p:attrName>
                                        </p:attrNameLst>
                                      </p:cBhvr>
                                      <p:tavLst>
                                        <p:tav tm="0">
                                          <p:val>
                                            <p:strVal val="1+#ppt_w/2"/>
                                          </p:val>
                                        </p:tav>
                                        <p:tav tm="100000">
                                          <p:val>
                                            <p:strVal val="#ppt_x"/>
                                          </p:val>
                                        </p:tav>
                                      </p:tavLst>
                                    </p:anim>
                                    <p:anim calcmode="lin" valueType="num">
                                      <p:cBhvr additive="base">
                                        <p:cTn id="49" dur="500" fill="hold"/>
                                        <p:tgtEl>
                                          <p:spTgt spid="2356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500"/>
                            </p:stCondLst>
                            <p:childTnLst>
                              <p:par>
                                <p:cTn id="51" presetID="2" presetClass="entr" presetSubtype="2" fill="hold" grpId="0" nodeType="afterEffect">
                                  <p:stCondLst>
                                    <p:cond delay="1000"/>
                                  </p:stCondLst>
                                  <p:childTnLst>
                                    <p:set>
                                      <p:cBhvr>
                                        <p:cTn id="52" dur="1" fill="hold">
                                          <p:stCondLst>
                                            <p:cond delay="0"/>
                                          </p:stCondLst>
                                        </p:cTn>
                                        <p:tgtEl>
                                          <p:spTgt spid="23568"/>
                                        </p:tgtEl>
                                        <p:attrNameLst>
                                          <p:attrName>style.visibility</p:attrName>
                                        </p:attrNameLst>
                                      </p:cBhvr>
                                      <p:to>
                                        <p:strVal val="visible"/>
                                      </p:to>
                                    </p:set>
                                    <p:anim calcmode="lin" valueType="num">
                                      <p:cBhvr additive="base">
                                        <p:cTn id="53" dur="500" fill="hold"/>
                                        <p:tgtEl>
                                          <p:spTgt spid="23568"/>
                                        </p:tgtEl>
                                        <p:attrNameLst>
                                          <p:attrName>ppt_x</p:attrName>
                                        </p:attrNameLst>
                                      </p:cBhvr>
                                      <p:tavLst>
                                        <p:tav tm="0">
                                          <p:val>
                                            <p:strVal val="1+#ppt_w/2"/>
                                          </p:val>
                                        </p:tav>
                                        <p:tav tm="100000">
                                          <p:val>
                                            <p:strVal val="#ppt_x"/>
                                          </p:val>
                                        </p:tav>
                                      </p:tavLst>
                                    </p:anim>
                                    <p:anim calcmode="lin" valueType="num">
                                      <p:cBhvr additive="base">
                                        <p:cTn id="54" dur="500" fill="hold"/>
                                        <p:tgtEl>
                                          <p:spTgt spid="23568"/>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8" fill="hold" nodeType="clickEffect">
                                  <p:stCondLst>
                                    <p:cond delay="0"/>
                                  </p:stCondLst>
                                  <p:childTnLst>
                                    <p:set>
                                      <p:cBhvr>
                                        <p:cTn id="58" dur="1" fill="hold">
                                          <p:stCondLst>
                                            <p:cond delay="0"/>
                                          </p:stCondLst>
                                        </p:cTn>
                                        <p:tgtEl>
                                          <p:spTgt spid="23569"/>
                                        </p:tgtEl>
                                        <p:attrNameLst>
                                          <p:attrName>style.visibility</p:attrName>
                                        </p:attrNameLst>
                                      </p:cBhvr>
                                      <p:to>
                                        <p:strVal val="visible"/>
                                      </p:to>
                                    </p:set>
                                    <p:anim calcmode="lin" valueType="num">
                                      <p:cBhvr additive="base">
                                        <p:cTn id="59" dur="500" fill="hold"/>
                                        <p:tgtEl>
                                          <p:spTgt spid="23569"/>
                                        </p:tgtEl>
                                        <p:attrNameLst>
                                          <p:attrName>ppt_x</p:attrName>
                                        </p:attrNameLst>
                                      </p:cBhvr>
                                      <p:tavLst>
                                        <p:tav tm="0">
                                          <p:val>
                                            <p:strVal val="0-#ppt_w/2"/>
                                          </p:val>
                                        </p:tav>
                                        <p:tav tm="100000">
                                          <p:val>
                                            <p:strVal val="#ppt_x"/>
                                          </p:val>
                                        </p:tav>
                                      </p:tavLst>
                                    </p:anim>
                                    <p:anim calcmode="lin" valueType="num">
                                      <p:cBhvr additive="base">
                                        <p:cTn id="60" dur="500" fill="hold"/>
                                        <p:tgtEl>
                                          <p:spTgt spid="23569"/>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500"/>
                            </p:stCondLst>
                            <p:childTnLst>
                              <p:par>
                                <p:cTn id="62" presetID="2" presetClass="entr" presetSubtype="8" fill="hold" grpId="0" nodeType="afterEffect">
                                  <p:stCondLst>
                                    <p:cond delay="1000"/>
                                  </p:stCondLst>
                                  <p:childTnLst>
                                    <p:set>
                                      <p:cBhvr>
                                        <p:cTn id="63" dur="1" fill="hold">
                                          <p:stCondLst>
                                            <p:cond delay="0"/>
                                          </p:stCondLst>
                                        </p:cTn>
                                        <p:tgtEl>
                                          <p:spTgt spid="23570"/>
                                        </p:tgtEl>
                                        <p:attrNameLst>
                                          <p:attrName>style.visibility</p:attrName>
                                        </p:attrNameLst>
                                      </p:cBhvr>
                                      <p:to>
                                        <p:strVal val="visible"/>
                                      </p:to>
                                    </p:set>
                                    <p:anim calcmode="lin" valueType="num">
                                      <p:cBhvr additive="base">
                                        <p:cTn id="64" dur="500" fill="hold"/>
                                        <p:tgtEl>
                                          <p:spTgt spid="23570"/>
                                        </p:tgtEl>
                                        <p:attrNameLst>
                                          <p:attrName>ppt_x</p:attrName>
                                        </p:attrNameLst>
                                      </p:cBhvr>
                                      <p:tavLst>
                                        <p:tav tm="0">
                                          <p:val>
                                            <p:strVal val="0-#ppt_w/2"/>
                                          </p:val>
                                        </p:tav>
                                        <p:tav tm="100000">
                                          <p:val>
                                            <p:strVal val="#ppt_x"/>
                                          </p:val>
                                        </p:tav>
                                      </p:tavLst>
                                    </p:anim>
                                    <p:anim calcmode="lin" valueType="num">
                                      <p:cBhvr additive="base">
                                        <p:cTn id="65"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62" grpId="0" autoUpdateAnimBg="0"/>
      <p:bldP spid="23564" grpId="0" autoUpdateAnimBg="0"/>
      <p:bldP spid="23566" grpId="0" autoUpdateAnimBg="0"/>
      <p:bldP spid="23568" grpId="0" autoUpdateAnimBg="0"/>
      <p:bldP spid="2357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95837C2-0166-4164-B50D-444AFDBF7140}"/>
              </a:ext>
            </a:extLst>
          </p:cNvPr>
          <p:cNvSpPr>
            <a:spLocks noGrp="1" noChangeArrowheads="1"/>
          </p:cNvSpPr>
          <p:nvPr>
            <p:ph type="title"/>
          </p:nvPr>
        </p:nvSpPr>
        <p:spPr>
          <a:xfrm>
            <a:off x="742950" y="0"/>
            <a:ext cx="8751888" cy="1143000"/>
          </a:xfrm>
        </p:spPr>
        <p:txBody>
          <a:bodyPr/>
          <a:lstStyle/>
          <a:p>
            <a:r>
              <a:rPr lang="en-US" altLang="en-US"/>
              <a:t>Various styles of wine bottles</a:t>
            </a:r>
          </a:p>
        </p:txBody>
      </p:sp>
      <p:pic>
        <p:nvPicPr>
          <p:cNvPr id="24580" name="Picture 4" descr="wine bottle">
            <a:extLst>
              <a:ext uri="{FF2B5EF4-FFF2-40B4-BE49-F238E27FC236}">
                <a16:creationId xmlns:a16="http://schemas.microsoft.com/office/drawing/2014/main" id="{09AD1E34-7E37-48F3-B079-31E28B5F74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9372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dissolve">
                                      <p:cBhvr>
                                        <p:cTn id="7" dur="5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5CAA80F-73E8-44C3-9666-1563987DA6F5}"/>
              </a:ext>
            </a:extLst>
          </p:cNvPr>
          <p:cNvSpPr>
            <a:spLocks noGrp="1" noChangeArrowheads="1"/>
          </p:cNvSpPr>
          <p:nvPr>
            <p:ph type="title"/>
          </p:nvPr>
        </p:nvSpPr>
        <p:spPr>
          <a:xfrm>
            <a:off x="742950" y="152400"/>
            <a:ext cx="8751888" cy="762000"/>
          </a:xfrm>
        </p:spPr>
        <p:txBody>
          <a:bodyPr/>
          <a:lstStyle/>
          <a:p>
            <a:r>
              <a:rPr lang="en-US" altLang="en-US"/>
              <a:t>Wine Bottles</a:t>
            </a:r>
          </a:p>
        </p:txBody>
      </p:sp>
      <p:sp>
        <p:nvSpPr>
          <p:cNvPr id="32772" name="Text Box 4">
            <a:extLst>
              <a:ext uri="{FF2B5EF4-FFF2-40B4-BE49-F238E27FC236}">
                <a16:creationId xmlns:a16="http://schemas.microsoft.com/office/drawing/2014/main" id="{6109DDEC-214B-4B3F-8646-53264FE55D28}"/>
              </a:ext>
            </a:extLst>
          </p:cNvPr>
          <p:cNvSpPr txBox="1">
            <a:spLocks noChangeArrowheads="1"/>
          </p:cNvSpPr>
          <p:nvPr/>
        </p:nvSpPr>
        <p:spPr bwMode="auto">
          <a:xfrm>
            <a:off x="412750" y="990600"/>
            <a:ext cx="8832850" cy="820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kumimoji="1" sz="2400">
                <a:solidFill>
                  <a:schemeClr val="tx1"/>
                </a:solidFill>
                <a:latin typeface="Times New Roman" panose="02020603050405020304" pitchFamily="18" charset="0"/>
              </a:defRPr>
            </a:lvl1pPr>
            <a:lvl2pPr marL="914400" indent="-457200" eaLnBrk="0" hangingPunct="0">
              <a:defRPr kumimoji="1" sz="2400">
                <a:solidFill>
                  <a:schemeClr val="tx1"/>
                </a:solidFill>
                <a:latin typeface="Times New Roman" panose="02020603050405020304" pitchFamily="18" charset="0"/>
              </a:defRPr>
            </a:lvl2pPr>
            <a:lvl3pPr marL="1371600" indent="-457200" eaLnBrk="0" hangingPunct="0">
              <a:defRPr kumimoji="1" sz="2400">
                <a:solidFill>
                  <a:schemeClr val="tx1"/>
                </a:solidFill>
                <a:latin typeface="Times New Roman" panose="02020603050405020304" pitchFamily="18" charset="0"/>
              </a:defRPr>
            </a:lvl3pPr>
            <a:lvl4pPr marL="1828800" indent="-457200" eaLnBrk="0" hangingPunct="0">
              <a:defRPr kumimoji="1" sz="2400">
                <a:solidFill>
                  <a:schemeClr val="tx1"/>
                </a:solidFill>
                <a:latin typeface="Times New Roman" panose="02020603050405020304" pitchFamily="18" charset="0"/>
              </a:defRPr>
            </a:lvl4pPr>
            <a:lvl5pPr marL="2286000" indent="-457200" eaLnBrk="0" hangingPunct="0">
              <a:defRPr kumimoji="1" sz="2400">
                <a:solidFill>
                  <a:schemeClr val="tx1"/>
                </a:solidFill>
                <a:latin typeface="Times New Roman" panose="02020603050405020304" pitchFamily="18" charset="0"/>
              </a:defRPr>
            </a:lvl5pPr>
            <a:lvl6pPr marL="2743200" indent="-4572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3200400" indent="-4572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657600" indent="-4572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4114800" indent="-4572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buClr>
                <a:schemeClr val="tx2"/>
              </a:buClr>
              <a:buFontTx/>
              <a:buAutoNum type="arabicPeriod"/>
            </a:pPr>
            <a:r>
              <a:rPr lang="en-US" altLang="en-US"/>
              <a:t> Pale Green. Used in the Burgundy and Rhone regions. Used throughout the world for Chardonnay, Pinot Noir and Syrah</a:t>
            </a:r>
          </a:p>
        </p:txBody>
      </p:sp>
      <p:sp>
        <p:nvSpPr>
          <p:cNvPr id="32773" name="Text Box 5">
            <a:extLst>
              <a:ext uri="{FF2B5EF4-FFF2-40B4-BE49-F238E27FC236}">
                <a16:creationId xmlns:a16="http://schemas.microsoft.com/office/drawing/2014/main" id="{E8AEF7EC-B5AF-4EBF-9E8F-16F58200E8E0}"/>
              </a:ext>
            </a:extLst>
          </p:cNvPr>
          <p:cNvSpPr txBox="1">
            <a:spLocks noChangeArrowheads="1"/>
          </p:cNvSpPr>
          <p:nvPr/>
        </p:nvSpPr>
        <p:spPr bwMode="auto">
          <a:xfrm>
            <a:off x="412750" y="1828800"/>
            <a:ext cx="8832850" cy="155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kumimoji="1" sz="2400">
                <a:solidFill>
                  <a:schemeClr val="tx1"/>
                </a:solidFill>
                <a:latin typeface="Times New Roman" panose="02020603050405020304" pitchFamily="18" charset="0"/>
              </a:defRPr>
            </a:lvl1pPr>
            <a:lvl2pPr marL="914400" indent="-457200" eaLnBrk="0" hangingPunct="0">
              <a:defRPr kumimoji="1" sz="2400">
                <a:solidFill>
                  <a:schemeClr val="tx1"/>
                </a:solidFill>
                <a:latin typeface="Times New Roman" panose="02020603050405020304" pitchFamily="18" charset="0"/>
              </a:defRPr>
            </a:lvl2pPr>
            <a:lvl3pPr marL="1371600" indent="-457200" eaLnBrk="0" hangingPunct="0">
              <a:defRPr kumimoji="1" sz="2400">
                <a:solidFill>
                  <a:schemeClr val="tx1"/>
                </a:solidFill>
                <a:latin typeface="Times New Roman" panose="02020603050405020304" pitchFamily="18" charset="0"/>
              </a:defRPr>
            </a:lvl3pPr>
            <a:lvl4pPr marL="1828800" indent="-457200" eaLnBrk="0" hangingPunct="0">
              <a:defRPr kumimoji="1" sz="2400">
                <a:solidFill>
                  <a:schemeClr val="tx1"/>
                </a:solidFill>
                <a:latin typeface="Times New Roman" panose="02020603050405020304" pitchFamily="18" charset="0"/>
              </a:defRPr>
            </a:lvl4pPr>
            <a:lvl5pPr marL="2286000" indent="-457200" eaLnBrk="0" hangingPunct="0">
              <a:defRPr kumimoji="1" sz="2400">
                <a:solidFill>
                  <a:schemeClr val="tx1"/>
                </a:solidFill>
                <a:latin typeface="Times New Roman" panose="02020603050405020304" pitchFamily="18" charset="0"/>
              </a:defRPr>
            </a:lvl5pPr>
            <a:lvl6pPr marL="2743200" indent="-4572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3200400" indent="-4572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657600" indent="-4572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4114800" indent="-4572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buClr>
                <a:schemeClr val="tx2"/>
              </a:buClr>
              <a:buFontTx/>
              <a:buAutoNum type="arabicPeriod" startAt="2"/>
            </a:pPr>
            <a:r>
              <a:rPr lang="en-US" altLang="en-US"/>
              <a:t>Dark Green. Used in the Bordeaux region for red wine and throughout the world for Cabernet Sauvignon, Merlot, Zinfandel. Clear Glass. Used for Bordeaux white wine. In other countries for Sauvignon Blanc and Semillon.</a:t>
            </a:r>
          </a:p>
        </p:txBody>
      </p:sp>
      <p:sp>
        <p:nvSpPr>
          <p:cNvPr id="32774" name="Text Box 6">
            <a:extLst>
              <a:ext uri="{FF2B5EF4-FFF2-40B4-BE49-F238E27FC236}">
                <a16:creationId xmlns:a16="http://schemas.microsoft.com/office/drawing/2014/main" id="{F6A40F94-EC8C-474D-A018-3B9AA7312800}"/>
              </a:ext>
            </a:extLst>
          </p:cNvPr>
          <p:cNvSpPr txBox="1">
            <a:spLocks noChangeArrowheads="1"/>
          </p:cNvSpPr>
          <p:nvPr/>
        </p:nvSpPr>
        <p:spPr bwMode="auto">
          <a:xfrm>
            <a:off x="412750" y="3429000"/>
            <a:ext cx="8231188" cy="1189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kumimoji="1" sz="2400">
                <a:solidFill>
                  <a:schemeClr val="tx1"/>
                </a:solidFill>
                <a:latin typeface="Times New Roman" panose="02020603050405020304" pitchFamily="18" charset="0"/>
              </a:defRPr>
            </a:lvl1pPr>
            <a:lvl2pPr marL="914400" indent="-457200" eaLnBrk="0" hangingPunct="0">
              <a:defRPr kumimoji="1" sz="2400">
                <a:solidFill>
                  <a:schemeClr val="tx1"/>
                </a:solidFill>
                <a:latin typeface="Times New Roman" panose="02020603050405020304" pitchFamily="18" charset="0"/>
              </a:defRPr>
            </a:lvl2pPr>
            <a:lvl3pPr marL="1371600" indent="-457200" eaLnBrk="0" hangingPunct="0">
              <a:defRPr kumimoji="1" sz="2400">
                <a:solidFill>
                  <a:schemeClr val="tx1"/>
                </a:solidFill>
                <a:latin typeface="Times New Roman" panose="02020603050405020304" pitchFamily="18" charset="0"/>
              </a:defRPr>
            </a:lvl3pPr>
            <a:lvl4pPr marL="1828800" indent="-457200" eaLnBrk="0" hangingPunct="0">
              <a:defRPr kumimoji="1" sz="2400">
                <a:solidFill>
                  <a:schemeClr val="tx1"/>
                </a:solidFill>
                <a:latin typeface="Times New Roman" panose="02020603050405020304" pitchFamily="18" charset="0"/>
              </a:defRPr>
            </a:lvl4pPr>
            <a:lvl5pPr marL="2286000" indent="-457200" eaLnBrk="0" hangingPunct="0">
              <a:defRPr kumimoji="1" sz="2400">
                <a:solidFill>
                  <a:schemeClr val="tx1"/>
                </a:solidFill>
                <a:latin typeface="Times New Roman" panose="02020603050405020304" pitchFamily="18" charset="0"/>
              </a:defRPr>
            </a:lvl5pPr>
            <a:lvl6pPr marL="2743200" indent="-4572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3200400" indent="-4572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657600" indent="-4572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4114800" indent="-4572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buClr>
                <a:schemeClr val="tx2"/>
              </a:buClr>
              <a:buFontTx/>
              <a:buAutoNum type="arabicPeriod" startAt="3"/>
            </a:pPr>
            <a:r>
              <a:rPr lang="en-US" altLang="en-US"/>
              <a:t>Brown.  The Rhine region in Germany. Green in Alsace and Mosel. Associated with German grape varieties such as Riesling and Gewurztraminer.</a:t>
            </a:r>
          </a:p>
        </p:txBody>
      </p:sp>
      <p:sp>
        <p:nvSpPr>
          <p:cNvPr id="32775" name="Text Box 7">
            <a:extLst>
              <a:ext uri="{FF2B5EF4-FFF2-40B4-BE49-F238E27FC236}">
                <a16:creationId xmlns:a16="http://schemas.microsoft.com/office/drawing/2014/main" id="{3C1BC15C-0C7C-47E8-8C6A-AE0A35E54611}"/>
              </a:ext>
            </a:extLst>
          </p:cNvPr>
          <p:cNvSpPr txBox="1">
            <a:spLocks noChangeArrowheads="1"/>
          </p:cNvSpPr>
          <p:nvPr/>
        </p:nvSpPr>
        <p:spPr bwMode="auto">
          <a:xfrm>
            <a:off x="412750" y="4724400"/>
            <a:ext cx="80073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kumimoji="1" sz="2400">
                <a:solidFill>
                  <a:schemeClr val="tx1"/>
                </a:solidFill>
                <a:latin typeface="Times New Roman" panose="02020603050405020304" pitchFamily="18" charset="0"/>
              </a:defRPr>
            </a:lvl1pPr>
            <a:lvl2pPr marL="914400" indent="-457200" eaLnBrk="0" hangingPunct="0">
              <a:defRPr kumimoji="1" sz="2400">
                <a:solidFill>
                  <a:schemeClr val="tx1"/>
                </a:solidFill>
                <a:latin typeface="Times New Roman" panose="02020603050405020304" pitchFamily="18" charset="0"/>
              </a:defRPr>
            </a:lvl2pPr>
            <a:lvl3pPr marL="1371600" indent="-457200" eaLnBrk="0" hangingPunct="0">
              <a:defRPr kumimoji="1" sz="2400">
                <a:solidFill>
                  <a:schemeClr val="tx1"/>
                </a:solidFill>
                <a:latin typeface="Times New Roman" panose="02020603050405020304" pitchFamily="18" charset="0"/>
              </a:defRPr>
            </a:lvl3pPr>
            <a:lvl4pPr marL="1828800" indent="-457200" eaLnBrk="0" hangingPunct="0">
              <a:defRPr kumimoji="1" sz="2400">
                <a:solidFill>
                  <a:schemeClr val="tx1"/>
                </a:solidFill>
                <a:latin typeface="Times New Roman" panose="02020603050405020304" pitchFamily="18" charset="0"/>
              </a:defRPr>
            </a:lvl4pPr>
            <a:lvl5pPr marL="2286000" indent="-457200" eaLnBrk="0" hangingPunct="0">
              <a:defRPr kumimoji="1" sz="2400">
                <a:solidFill>
                  <a:schemeClr val="tx1"/>
                </a:solidFill>
                <a:latin typeface="Times New Roman" panose="02020603050405020304" pitchFamily="18" charset="0"/>
              </a:defRPr>
            </a:lvl5pPr>
            <a:lvl6pPr marL="2743200" indent="-4572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3200400" indent="-4572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657600" indent="-4572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4114800" indent="-4572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buClr>
                <a:schemeClr val="tx2"/>
              </a:buClr>
              <a:buFontTx/>
              <a:buAutoNum type="arabicPeriod" startAt="4"/>
            </a:pPr>
            <a:r>
              <a:rPr lang="en-US" altLang="en-US"/>
              <a:t>Less Expensive Bottles of Chianti</a:t>
            </a:r>
          </a:p>
        </p:txBody>
      </p:sp>
      <p:sp>
        <p:nvSpPr>
          <p:cNvPr id="32776" name="Text Box 8">
            <a:extLst>
              <a:ext uri="{FF2B5EF4-FFF2-40B4-BE49-F238E27FC236}">
                <a16:creationId xmlns:a16="http://schemas.microsoft.com/office/drawing/2014/main" id="{5FCEFD97-B774-4222-9211-E0340DD9270C}"/>
              </a:ext>
            </a:extLst>
          </p:cNvPr>
          <p:cNvSpPr txBox="1">
            <a:spLocks noChangeArrowheads="1"/>
          </p:cNvSpPr>
          <p:nvPr/>
        </p:nvSpPr>
        <p:spPr bwMode="auto">
          <a:xfrm>
            <a:off x="412750" y="5334000"/>
            <a:ext cx="85026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kumimoji="1" sz="2400">
                <a:solidFill>
                  <a:schemeClr val="tx1"/>
                </a:solidFill>
                <a:latin typeface="Times New Roman" panose="02020603050405020304" pitchFamily="18" charset="0"/>
              </a:defRPr>
            </a:lvl1pPr>
            <a:lvl2pPr marL="914400" indent="-457200" eaLnBrk="0" hangingPunct="0">
              <a:defRPr kumimoji="1" sz="2400">
                <a:solidFill>
                  <a:schemeClr val="tx1"/>
                </a:solidFill>
                <a:latin typeface="Times New Roman" panose="02020603050405020304" pitchFamily="18" charset="0"/>
              </a:defRPr>
            </a:lvl2pPr>
            <a:lvl3pPr marL="1371600" indent="-457200" eaLnBrk="0" hangingPunct="0">
              <a:defRPr kumimoji="1" sz="2400">
                <a:solidFill>
                  <a:schemeClr val="tx1"/>
                </a:solidFill>
                <a:latin typeface="Times New Roman" panose="02020603050405020304" pitchFamily="18" charset="0"/>
              </a:defRPr>
            </a:lvl3pPr>
            <a:lvl4pPr marL="1828800" indent="-457200" eaLnBrk="0" hangingPunct="0">
              <a:defRPr kumimoji="1" sz="2400">
                <a:solidFill>
                  <a:schemeClr val="tx1"/>
                </a:solidFill>
                <a:latin typeface="Times New Roman" panose="02020603050405020304" pitchFamily="18" charset="0"/>
              </a:defRPr>
            </a:lvl4pPr>
            <a:lvl5pPr marL="2286000" indent="-457200" eaLnBrk="0" hangingPunct="0">
              <a:defRPr kumimoji="1" sz="2400">
                <a:solidFill>
                  <a:schemeClr val="tx1"/>
                </a:solidFill>
                <a:latin typeface="Times New Roman" panose="02020603050405020304" pitchFamily="18" charset="0"/>
              </a:defRPr>
            </a:lvl5pPr>
            <a:lvl6pPr marL="2743200" indent="-4572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3200400" indent="-4572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657600" indent="-4572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4114800" indent="-4572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buClr>
                <a:schemeClr val="tx2"/>
              </a:buClr>
              <a:buFontTx/>
              <a:buAutoNum type="arabicPeriod" startAt="5"/>
            </a:pPr>
            <a:r>
              <a:rPr lang="en-US" altLang="en-US"/>
              <a:t>Champagne and Sparkling Wine</a:t>
            </a:r>
          </a:p>
        </p:txBody>
      </p:sp>
      <p:sp>
        <p:nvSpPr>
          <p:cNvPr id="32777" name="Text Box 9">
            <a:extLst>
              <a:ext uri="{FF2B5EF4-FFF2-40B4-BE49-F238E27FC236}">
                <a16:creationId xmlns:a16="http://schemas.microsoft.com/office/drawing/2014/main" id="{F473AC0E-79CE-4ECF-A007-C8AFD03B470A}"/>
              </a:ext>
            </a:extLst>
          </p:cNvPr>
          <p:cNvSpPr txBox="1">
            <a:spLocks noChangeArrowheads="1"/>
          </p:cNvSpPr>
          <p:nvPr/>
        </p:nvSpPr>
        <p:spPr bwMode="auto">
          <a:xfrm>
            <a:off x="412750" y="5943600"/>
            <a:ext cx="86677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kumimoji="1" sz="2400">
                <a:solidFill>
                  <a:schemeClr val="tx1"/>
                </a:solidFill>
                <a:latin typeface="Times New Roman" panose="02020603050405020304" pitchFamily="18" charset="0"/>
              </a:defRPr>
            </a:lvl1pPr>
            <a:lvl2pPr marL="914400" indent="-457200" eaLnBrk="0" hangingPunct="0">
              <a:defRPr kumimoji="1" sz="2400">
                <a:solidFill>
                  <a:schemeClr val="tx1"/>
                </a:solidFill>
                <a:latin typeface="Times New Roman" panose="02020603050405020304" pitchFamily="18" charset="0"/>
              </a:defRPr>
            </a:lvl2pPr>
            <a:lvl3pPr marL="1371600" indent="-457200" eaLnBrk="0" hangingPunct="0">
              <a:defRPr kumimoji="1" sz="2400">
                <a:solidFill>
                  <a:schemeClr val="tx1"/>
                </a:solidFill>
                <a:latin typeface="Times New Roman" panose="02020603050405020304" pitchFamily="18" charset="0"/>
              </a:defRPr>
            </a:lvl3pPr>
            <a:lvl4pPr marL="1828800" indent="-457200" eaLnBrk="0" hangingPunct="0">
              <a:defRPr kumimoji="1" sz="2400">
                <a:solidFill>
                  <a:schemeClr val="tx1"/>
                </a:solidFill>
                <a:latin typeface="Times New Roman" panose="02020603050405020304" pitchFamily="18" charset="0"/>
              </a:defRPr>
            </a:lvl4pPr>
            <a:lvl5pPr marL="2286000" indent="-457200" eaLnBrk="0" hangingPunct="0">
              <a:defRPr kumimoji="1" sz="2400">
                <a:solidFill>
                  <a:schemeClr val="tx1"/>
                </a:solidFill>
                <a:latin typeface="Times New Roman" panose="02020603050405020304" pitchFamily="18" charset="0"/>
              </a:defRPr>
            </a:lvl5pPr>
            <a:lvl6pPr marL="2743200" indent="-4572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3200400" indent="-4572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657600" indent="-4572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4114800" indent="-4572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buClr>
                <a:schemeClr val="tx2"/>
              </a:buClr>
              <a:buFontTx/>
              <a:buAutoNum type="arabicPeriod" startAt="6"/>
            </a:pPr>
            <a:r>
              <a:rPr lang="en-US" altLang="en-US"/>
              <a:t>Sherry &amp; Port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32772"/>
                                        </p:tgtEl>
                                        <p:attrNameLst>
                                          <p:attrName>style.visibility</p:attrName>
                                        </p:attrNameLst>
                                      </p:cBhvr>
                                      <p:to>
                                        <p:strVal val="visible"/>
                                      </p:to>
                                    </p:set>
                                    <p:animEffect transition="in" filter="checkerboard(across)">
                                      <p:cBhvr>
                                        <p:cTn id="7" dur="500"/>
                                        <p:tgtEl>
                                          <p:spTgt spid="32772"/>
                                        </p:tgtEl>
                                      </p:cBhvr>
                                    </p:animEffect>
                                  </p:childTnLst>
                                </p:cTn>
                              </p:par>
                            </p:childTnLst>
                          </p:cTn>
                        </p:par>
                        <p:par>
                          <p:cTn id="8" fill="hold" nodeType="afterGroup">
                            <p:stCondLst>
                              <p:cond delay="1500"/>
                            </p:stCondLst>
                            <p:childTnLst>
                              <p:par>
                                <p:cTn id="9" presetID="5" presetClass="entr" presetSubtype="10" fill="hold" grpId="0" nodeType="afterEffect">
                                  <p:stCondLst>
                                    <p:cond delay="1000"/>
                                  </p:stCondLst>
                                  <p:childTnLst>
                                    <p:set>
                                      <p:cBhvr>
                                        <p:cTn id="10" dur="1" fill="hold">
                                          <p:stCondLst>
                                            <p:cond delay="0"/>
                                          </p:stCondLst>
                                        </p:cTn>
                                        <p:tgtEl>
                                          <p:spTgt spid="32773"/>
                                        </p:tgtEl>
                                        <p:attrNameLst>
                                          <p:attrName>style.visibility</p:attrName>
                                        </p:attrNameLst>
                                      </p:cBhvr>
                                      <p:to>
                                        <p:strVal val="visible"/>
                                      </p:to>
                                    </p:set>
                                    <p:animEffect transition="in" filter="checkerboard(across)">
                                      <p:cBhvr>
                                        <p:cTn id="11" dur="500"/>
                                        <p:tgtEl>
                                          <p:spTgt spid="32773"/>
                                        </p:tgtEl>
                                      </p:cBhvr>
                                    </p:animEffect>
                                  </p:childTnLst>
                                </p:cTn>
                              </p:par>
                            </p:childTnLst>
                          </p:cTn>
                        </p:par>
                        <p:par>
                          <p:cTn id="12" fill="hold" nodeType="afterGroup">
                            <p:stCondLst>
                              <p:cond delay="3000"/>
                            </p:stCondLst>
                            <p:childTnLst>
                              <p:par>
                                <p:cTn id="13" presetID="5" presetClass="entr" presetSubtype="10" fill="hold" grpId="0" nodeType="afterEffect">
                                  <p:stCondLst>
                                    <p:cond delay="1000"/>
                                  </p:stCondLst>
                                  <p:childTnLst>
                                    <p:set>
                                      <p:cBhvr>
                                        <p:cTn id="14" dur="1" fill="hold">
                                          <p:stCondLst>
                                            <p:cond delay="0"/>
                                          </p:stCondLst>
                                        </p:cTn>
                                        <p:tgtEl>
                                          <p:spTgt spid="32774"/>
                                        </p:tgtEl>
                                        <p:attrNameLst>
                                          <p:attrName>style.visibility</p:attrName>
                                        </p:attrNameLst>
                                      </p:cBhvr>
                                      <p:to>
                                        <p:strVal val="visible"/>
                                      </p:to>
                                    </p:set>
                                    <p:animEffect transition="in" filter="checkerboard(across)">
                                      <p:cBhvr>
                                        <p:cTn id="15" dur="500"/>
                                        <p:tgtEl>
                                          <p:spTgt spid="32774"/>
                                        </p:tgtEl>
                                      </p:cBhvr>
                                    </p:animEffect>
                                  </p:childTnLst>
                                </p:cTn>
                              </p:par>
                            </p:childTnLst>
                          </p:cTn>
                        </p:par>
                        <p:par>
                          <p:cTn id="16" fill="hold" nodeType="afterGroup">
                            <p:stCondLst>
                              <p:cond delay="4500"/>
                            </p:stCondLst>
                            <p:childTnLst>
                              <p:par>
                                <p:cTn id="17" presetID="5" presetClass="entr" presetSubtype="10" fill="hold" grpId="0" nodeType="afterEffect">
                                  <p:stCondLst>
                                    <p:cond delay="1000"/>
                                  </p:stCondLst>
                                  <p:childTnLst>
                                    <p:set>
                                      <p:cBhvr>
                                        <p:cTn id="18" dur="1" fill="hold">
                                          <p:stCondLst>
                                            <p:cond delay="0"/>
                                          </p:stCondLst>
                                        </p:cTn>
                                        <p:tgtEl>
                                          <p:spTgt spid="32775"/>
                                        </p:tgtEl>
                                        <p:attrNameLst>
                                          <p:attrName>style.visibility</p:attrName>
                                        </p:attrNameLst>
                                      </p:cBhvr>
                                      <p:to>
                                        <p:strVal val="visible"/>
                                      </p:to>
                                    </p:set>
                                    <p:animEffect transition="in" filter="checkerboard(across)">
                                      <p:cBhvr>
                                        <p:cTn id="19" dur="500"/>
                                        <p:tgtEl>
                                          <p:spTgt spid="32775"/>
                                        </p:tgtEl>
                                      </p:cBhvr>
                                    </p:animEffect>
                                  </p:childTnLst>
                                </p:cTn>
                              </p:par>
                            </p:childTnLst>
                          </p:cTn>
                        </p:par>
                        <p:par>
                          <p:cTn id="20" fill="hold" nodeType="afterGroup">
                            <p:stCondLst>
                              <p:cond delay="6000"/>
                            </p:stCondLst>
                            <p:childTnLst>
                              <p:par>
                                <p:cTn id="21" presetID="5" presetClass="entr" presetSubtype="10" fill="hold" grpId="0" nodeType="afterEffect">
                                  <p:stCondLst>
                                    <p:cond delay="1000"/>
                                  </p:stCondLst>
                                  <p:childTnLst>
                                    <p:set>
                                      <p:cBhvr>
                                        <p:cTn id="22" dur="1" fill="hold">
                                          <p:stCondLst>
                                            <p:cond delay="0"/>
                                          </p:stCondLst>
                                        </p:cTn>
                                        <p:tgtEl>
                                          <p:spTgt spid="32776"/>
                                        </p:tgtEl>
                                        <p:attrNameLst>
                                          <p:attrName>style.visibility</p:attrName>
                                        </p:attrNameLst>
                                      </p:cBhvr>
                                      <p:to>
                                        <p:strVal val="visible"/>
                                      </p:to>
                                    </p:set>
                                    <p:animEffect transition="in" filter="checkerboard(across)">
                                      <p:cBhvr>
                                        <p:cTn id="23" dur="500"/>
                                        <p:tgtEl>
                                          <p:spTgt spid="32776"/>
                                        </p:tgtEl>
                                      </p:cBhvr>
                                    </p:animEffect>
                                  </p:childTnLst>
                                </p:cTn>
                              </p:par>
                            </p:childTnLst>
                          </p:cTn>
                        </p:par>
                        <p:par>
                          <p:cTn id="24" fill="hold" nodeType="afterGroup">
                            <p:stCondLst>
                              <p:cond delay="7500"/>
                            </p:stCondLst>
                            <p:childTnLst>
                              <p:par>
                                <p:cTn id="25" presetID="5" presetClass="entr" presetSubtype="10" fill="hold" grpId="0" nodeType="afterEffect">
                                  <p:stCondLst>
                                    <p:cond delay="1000"/>
                                  </p:stCondLst>
                                  <p:childTnLst>
                                    <p:set>
                                      <p:cBhvr>
                                        <p:cTn id="26" dur="1" fill="hold">
                                          <p:stCondLst>
                                            <p:cond delay="0"/>
                                          </p:stCondLst>
                                        </p:cTn>
                                        <p:tgtEl>
                                          <p:spTgt spid="32777"/>
                                        </p:tgtEl>
                                        <p:attrNameLst>
                                          <p:attrName>style.visibility</p:attrName>
                                        </p:attrNameLst>
                                      </p:cBhvr>
                                      <p:to>
                                        <p:strVal val="visible"/>
                                      </p:to>
                                    </p:set>
                                    <p:animEffect transition="in" filter="checkerboard(across)">
                                      <p:cBhvr>
                                        <p:cTn id="27" dur="500"/>
                                        <p:tgtEl>
                                          <p:spTgt spid="32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autoUpdateAnimBg="0"/>
      <p:bldP spid="32773" grpId="0" autoUpdateAnimBg="0"/>
      <p:bldP spid="32774" grpId="0" autoUpdateAnimBg="0"/>
      <p:bldP spid="32775" grpId="0" autoUpdateAnimBg="0"/>
      <p:bldP spid="32776" grpId="0" autoUpdateAnimBg="0"/>
      <p:bldP spid="3277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C6DADC-EB39-454A-8299-F991D9C92E47}"/>
              </a:ext>
            </a:extLst>
          </p:cNvPr>
          <p:cNvSpPr>
            <a:spLocks noGrp="1" noChangeArrowheads="1"/>
          </p:cNvSpPr>
          <p:nvPr>
            <p:ph type="title"/>
          </p:nvPr>
        </p:nvSpPr>
        <p:spPr/>
        <p:txBody>
          <a:bodyPr/>
          <a:lstStyle/>
          <a:p>
            <a:r>
              <a:rPr lang="en-US" altLang="en-US"/>
              <a:t>The storage of wine</a:t>
            </a:r>
          </a:p>
        </p:txBody>
      </p:sp>
      <p:sp>
        <p:nvSpPr>
          <p:cNvPr id="19459" name="Rectangle 3">
            <a:extLst>
              <a:ext uri="{FF2B5EF4-FFF2-40B4-BE49-F238E27FC236}">
                <a16:creationId xmlns:a16="http://schemas.microsoft.com/office/drawing/2014/main" id="{0089A7B6-E024-4647-BA70-6D1AA93CA5F7}"/>
              </a:ext>
            </a:extLst>
          </p:cNvPr>
          <p:cNvSpPr>
            <a:spLocks noGrp="1" noChangeArrowheads="1"/>
          </p:cNvSpPr>
          <p:nvPr>
            <p:ph idx="1"/>
          </p:nvPr>
        </p:nvSpPr>
        <p:spPr>
          <a:xfrm>
            <a:off x="0" y="1981200"/>
            <a:ext cx="9906000" cy="4648200"/>
          </a:xfrm>
        </p:spPr>
        <p:txBody>
          <a:bodyPr/>
          <a:lstStyle/>
          <a:p>
            <a:pPr>
              <a:spcBef>
                <a:spcPct val="0"/>
              </a:spcBef>
              <a:buFontTx/>
              <a:buNone/>
            </a:pPr>
            <a:r>
              <a:rPr lang="en-US" altLang="en-US"/>
              <a:t>It is important to maintain wine at a suitable</a:t>
            </a:r>
          </a:p>
          <a:p>
            <a:pPr>
              <a:spcBef>
                <a:spcPct val="0"/>
              </a:spcBef>
              <a:buFontTx/>
              <a:buNone/>
            </a:pPr>
            <a:r>
              <a:rPr lang="en-US" altLang="en-US"/>
              <a:t>temperature (between 10-14 </a:t>
            </a:r>
            <a:r>
              <a:rPr kumimoji="1" lang="en-US" altLang="en-US" sz="2400">
                <a:latin typeface="Symbol" panose="05050102010706020507" pitchFamily="18" charset="2"/>
              </a:rPr>
              <a:t>°</a:t>
            </a:r>
            <a:r>
              <a:rPr lang="en-US" altLang="en-US"/>
              <a:t>C) during storage because: </a:t>
            </a:r>
          </a:p>
          <a:p>
            <a:pPr>
              <a:spcBef>
                <a:spcPct val="0"/>
              </a:spcBef>
              <a:buFontTx/>
              <a:buChar char="•"/>
            </a:pPr>
            <a:r>
              <a:rPr lang="en-US" altLang="en-US"/>
              <a:t>Wine is a living product which needs to be stored at an appropriate temperature in order to develop and mature in the bottle</a:t>
            </a:r>
          </a:p>
          <a:p>
            <a:pPr>
              <a:spcBef>
                <a:spcPct val="0"/>
              </a:spcBef>
              <a:buFontTx/>
              <a:buChar char="•"/>
            </a:pPr>
            <a:r>
              <a:rPr lang="en-US" altLang="en-US"/>
              <a:t>Constant changes of temperature or storage in an environment which is too hot or too cold will damage the wine. </a:t>
            </a:r>
          </a:p>
          <a:p>
            <a:pPr>
              <a:spcBef>
                <a:spcPct val="0"/>
              </a:spcBef>
              <a:buFontTx/>
              <a:buChar char="•"/>
            </a:pPr>
            <a:r>
              <a:rPr lang="en-US" altLang="en-US"/>
              <a:t>Wine bottles should be stored on their side to prevent the cork drying out and oxygen damaging the wine.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64A3FE2-57C8-46C3-81A8-11E9D3AEA0C4}"/>
              </a:ext>
            </a:extLst>
          </p:cNvPr>
          <p:cNvSpPr>
            <a:spLocks noGrp="1" noChangeArrowheads="1"/>
          </p:cNvSpPr>
          <p:nvPr>
            <p:ph type="title"/>
          </p:nvPr>
        </p:nvSpPr>
        <p:spPr/>
        <p:txBody>
          <a:bodyPr/>
          <a:lstStyle/>
          <a:p>
            <a:r>
              <a:rPr lang="en-US" altLang="en-US"/>
              <a:t>Service Temperature</a:t>
            </a:r>
          </a:p>
        </p:txBody>
      </p:sp>
      <p:sp>
        <p:nvSpPr>
          <p:cNvPr id="73731" name="Text Box 3">
            <a:extLst>
              <a:ext uri="{FF2B5EF4-FFF2-40B4-BE49-F238E27FC236}">
                <a16:creationId xmlns:a16="http://schemas.microsoft.com/office/drawing/2014/main" id="{98ED50F5-A132-4F99-84FD-A606902E6899}"/>
              </a:ext>
            </a:extLst>
          </p:cNvPr>
          <p:cNvSpPr txBox="1">
            <a:spLocks noChangeArrowheads="1"/>
          </p:cNvSpPr>
          <p:nvPr/>
        </p:nvSpPr>
        <p:spPr bwMode="auto">
          <a:xfrm>
            <a:off x="304800" y="2057400"/>
            <a:ext cx="9220200" cy="392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rtl="1" eaLnBrk="0" fontAlgn="base" hangingPunct="0">
              <a:spcBef>
                <a:spcPct val="50000"/>
              </a:spcBef>
              <a:spcAft>
                <a:spcPct val="0"/>
              </a:spcAft>
              <a:defRPr kumimoji="1" sz="2400">
                <a:solidFill>
                  <a:schemeClr val="tx1"/>
                </a:solidFill>
                <a:latin typeface="Times New Roman" panose="02020603050405020304" pitchFamily="18" charset="0"/>
              </a:defRPr>
            </a:lvl6pPr>
            <a:lvl7pPr marL="2971800" indent="-228600" rtl="1" eaLnBrk="0" fontAlgn="base" hangingPunct="0">
              <a:spcBef>
                <a:spcPct val="50000"/>
              </a:spcBef>
              <a:spcAft>
                <a:spcPct val="0"/>
              </a:spcAft>
              <a:defRPr kumimoji="1" sz="2400">
                <a:solidFill>
                  <a:schemeClr val="tx1"/>
                </a:solidFill>
                <a:latin typeface="Times New Roman" panose="02020603050405020304" pitchFamily="18" charset="0"/>
              </a:defRPr>
            </a:lvl7pPr>
            <a:lvl8pPr marL="3429000" indent="-228600" rtl="1" eaLnBrk="0" fontAlgn="base" hangingPunct="0">
              <a:spcBef>
                <a:spcPct val="50000"/>
              </a:spcBef>
              <a:spcAft>
                <a:spcPct val="0"/>
              </a:spcAft>
              <a:defRPr kumimoji="1" sz="2400">
                <a:solidFill>
                  <a:schemeClr val="tx1"/>
                </a:solidFill>
                <a:latin typeface="Times New Roman" panose="02020603050405020304" pitchFamily="18" charset="0"/>
              </a:defRPr>
            </a:lvl8pPr>
            <a:lvl9pPr marL="3886200" indent="-228600" rtl="1" eaLnBrk="0" fontAlgn="base" hangingPunct="0">
              <a:spcBef>
                <a:spcPct val="50000"/>
              </a:spcBef>
              <a:spcAft>
                <a:spcPct val="0"/>
              </a:spcAft>
              <a:defRPr kumimoji="1" sz="2400">
                <a:solidFill>
                  <a:schemeClr val="tx1"/>
                </a:solidFill>
                <a:latin typeface="Times New Roman" panose="02020603050405020304" pitchFamily="18" charset="0"/>
              </a:defRPr>
            </a:lvl9pPr>
          </a:lstStyle>
          <a:p>
            <a:pPr rtl="0" eaLnBrk="1" hangingPunct="1">
              <a:buClr>
                <a:schemeClr val="tx2"/>
              </a:buClr>
              <a:buSzPct val="75000"/>
              <a:buFontTx/>
              <a:buChar char="•"/>
            </a:pPr>
            <a:r>
              <a:rPr lang="en-US" altLang="en-US"/>
              <a:t> Always bring new stock from the cellar or storage area to the service area as soon as possible. This will allow wines to be brought to their service temperature.</a:t>
            </a:r>
          </a:p>
          <a:p>
            <a:pPr rtl="0" eaLnBrk="1" hangingPunct="1">
              <a:buClr>
                <a:schemeClr val="tx2"/>
              </a:buClr>
              <a:buSzPct val="75000"/>
              <a:buFontTx/>
              <a:buChar char="•"/>
            </a:pPr>
            <a:r>
              <a:rPr lang="en-US" altLang="en-US"/>
              <a:t>Do not bring out more stock than you require. Extended chilling can damage white wines and over-heating can damage red wines.</a:t>
            </a:r>
          </a:p>
          <a:p>
            <a:pPr rtl="0" eaLnBrk="1" hangingPunct="1">
              <a:buClr>
                <a:schemeClr val="tx2"/>
              </a:buClr>
              <a:buSzPct val="75000"/>
              <a:buFontTx/>
              <a:buChar char="•"/>
            </a:pPr>
            <a:r>
              <a:rPr lang="en-US" altLang="en-US"/>
              <a:t>Once a red wine has been warmed to room temperature it should not be returned to a cold cellar. Frequent heating and cooling will damage wine.</a:t>
            </a:r>
          </a:p>
          <a:p>
            <a:pPr rtl="0" eaLnBrk="1" hangingPunct="1">
              <a:buClr>
                <a:schemeClr val="tx2"/>
              </a:buClr>
              <a:buSzPct val="75000"/>
              <a:buFontTx/>
              <a:buChar char="•"/>
            </a:pPr>
            <a:r>
              <a:rPr lang="en-US" altLang="en-US"/>
              <a:t>It is better to serve a wine too cool rather than too hot. A wine will warm up gradually, but can be badly damaged if it is allowed to become too hot.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checkerboard(across)">
                                      <p:cBhvr>
                                        <p:cTn id="7" dur="5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7CB47DF-E5D8-4267-9BEF-5F24884A20D2}"/>
              </a:ext>
            </a:extLst>
          </p:cNvPr>
          <p:cNvSpPr>
            <a:spLocks noGrp="1" noChangeArrowheads="1"/>
          </p:cNvSpPr>
          <p:nvPr>
            <p:ph type="title"/>
          </p:nvPr>
        </p:nvSpPr>
        <p:spPr/>
        <p:txBody>
          <a:bodyPr/>
          <a:lstStyle/>
          <a:p>
            <a:r>
              <a:rPr lang="en-US" altLang="en-US"/>
              <a:t>The correct temperature</a:t>
            </a:r>
          </a:p>
        </p:txBody>
      </p:sp>
      <p:sp>
        <p:nvSpPr>
          <p:cNvPr id="21507" name="Rectangle 3">
            <a:extLst>
              <a:ext uri="{FF2B5EF4-FFF2-40B4-BE49-F238E27FC236}">
                <a16:creationId xmlns:a16="http://schemas.microsoft.com/office/drawing/2014/main" id="{AD0C8B7E-2158-4757-93C8-34D677DE0C4B}"/>
              </a:ext>
            </a:extLst>
          </p:cNvPr>
          <p:cNvSpPr>
            <a:spLocks noGrp="1" noChangeArrowheads="1"/>
          </p:cNvSpPr>
          <p:nvPr>
            <p:ph idx="1"/>
          </p:nvPr>
        </p:nvSpPr>
        <p:spPr/>
        <p:txBody>
          <a:bodyPr/>
          <a:lstStyle/>
          <a:p>
            <a:pPr>
              <a:lnSpc>
                <a:spcPct val="80000"/>
              </a:lnSpc>
              <a:buFont typeface="Wingdings" panose="05000000000000000000" pitchFamily="2" charset="2"/>
              <a:buNone/>
            </a:pPr>
            <a:r>
              <a:rPr lang="en-US" altLang="en-US"/>
              <a:t>Wines should always be served at the following temperatures:</a:t>
            </a:r>
          </a:p>
          <a:p>
            <a:pPr>
              <a:lnSpc>
                <a:spcPct val="80000"/>
              </a:lnSpc>
              <a:buFont typeface="Wingdings" panose="05000000000000000000" pitchFamily="2" charset="2"/>
              <a:buNone/>
            </a:pPr>
            <a:r>
              <a:rPr lang="en-US" altLang="en-US"/>
              <a:t>Champagne &amp; Rose			6-8 </a:t>
            </a:r>
            <a:r>
              <a:rPr kumimoji="1" lang="en-US" altLang="en-US" sz="2400">
                <a:latin typeface="Symbol" panose="05050102010706020507" pitchFamily="18" charset="2"/>
              </a:rPr>
              <a:t>°</a:t>
            </a:r>
            <a:r>
              <a:rPr lang="en-US" altLang="en-US"/>
              <a:t> C</a:t>
            </a:r>
          </a:p>
          <a:p>
            <a:pPr>
              <a:lnSpc>
                <a:spcPct val="80000"/>
              </a:lnSpc>
              <a:buFont typeface="Wingdings" panose="05000000000000000000" pitchFamily="2" charset="2"/>
              <a:buNone/>
            </a:pPr>
            <a:r>
              <a:rPr lang="en-US" altLang="en-US"/>
              <a:t>Sweet White Wine			8-10 </a:t>
            </a:r>
            <a:r>
              <a:rPr kumimoji="1" lang="en-US" altLang="en-US" sz="2400">
                <a:latin typeface="Symbol" panose="05050102010706020507" pitchFamily="18" charset="2"/>
              </a:rPr>
              <a:t>°</a:t>
            </a:r>
            <a:r>
              <a:rPr lang="en-US" altLang="en-US"/>
              <a:t> C</a:t>
            </a:r>
          </a:p>
          <a:p>
            <a:pPr>
              <a:lnSpc>
                <a:spcPct val="80000"/>
              </a:lnSpc>
              <a:buFont typeface="Wingdings" panose="05000000000000000000" pitchFamily="2" charset="2"/>
              <a:buNone/>
            </a:pPr>
            <a:r>
              <a:rPr lang="en-US" altLang="en-US"/>
              <a:t>Dry White Wine				11-13 </a:t>
            </a:r>
            <a:r>
              <a:rPr kumimoji="1" lang="en-US" altLang="en-US" sz="2400">
                <a:latin typeface="Symbol" panose="05050102010706020507" pitchFamily="18" charset="2"/>
              </a:rPr>
              <a:t>°</a:t>
            </a:r>
            <a:r>
              <a:rPr lang="en-US" altLang="en-US"/>
              <a:t> C</a:t>
            </a:r>
          </a:p>
          <a:p>
            <a:pPr>
              <a:lnSpc>
                <a:spcPct val="80000"/>
              </a:lnSpc>
              <a:buFont typeface="Wingdings" panose="05000000000000000000" pitchFamily="2" charset="2"/>
              <a:buNone/>
            </a:pPr>
            <a:r>
              <a:rPr lang="en-US" altLang="en-US"/>
              <a:t>Light bodied Red Wine		15-17 </a:t>
            </a:r>
            <a:r>
              <a:rPr kumimoji="1" lang="en-US" altLang="en-US" sz="2400">
                <a:latin typeface="Symbol" panose="05050102010706020507" pitchFamily="18" charset="2"/>
              </a:rPr>
              <a:t>°</a:t>
            </a:r>
            <a:r>
              <a:rPr lang="en-US" altLang="en-US"/>
              <a:t> C</a:t>
            </a:r>
          </a:p>
          <a:p>
            <a:pPr>
              <a:lnSpc>
                <a:spcPct val="80000"/>
              </a:lnSpc>
              <a:buFont typeface="Wingdings" panose="05000000000000000000" pitchFamily="2" charset="2"/>
              <a:buNone/>
            </a:pPr>
            <a:r>
              <a:rPr lang="en-US" altLang="en-US"/>
              <a:t>Full bodied Red Wine			17-19 </a:t>
            </a:r>
            <a:r>
              <a:rPr kumimoji="1" lang="en-US" altLang="en-US" sz="2400">
                <a:latin typeface="Symbol" panose="05050102010706020507" pitchFamily="18" charset="2"/>
              </a:rPr>
              <a:t>°</a:t>
            </a:r>
            <a:r>
              <a:rPr lang="en-US" altLang="en-US"/>
              <a:t> C</a:t>
            </a:r>
          </a:p>
          <a:p>
            <a:pPr>
              <a:lnSpc>
                <a:spcPct val="80000"/>
              </a:lnSpc>
              <a:buFont typeface="Wingdings" panose="05000000000000000000" pitchFamily="2" charset="2"/>
              <a:buNone/>
            </a:pPr>
            <a:r>
              <a:rPr lang="en-US" altLang="en-US"/>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9F7B7BA0-9169-4C93-81A2-917E03F0C007}"/>
              </a:ext>
            </a:extLst>
          </p:cNvPr>
          <p:cNvSpPr>
            <a:spLocks noGrp="1" noChangeArrowheads="1"/>
          </p:cNvSpPr>
          <p:nvPr>
            <p:ph type="title"/>
          </p:nvPr>
        </p:nvSpPr>
        <p:spPr/>
        <p:txBody>
          <a:bodyPr/>
          <a:lstStyle/>
          <a:p>
            <a:r>
              <a:rPr lang="en-US" altLang="en-US"/>
              <a:t>Summary</a:t>
            </a:r>
          </a:p>
        </p:txBody>
      </p:sp>
      <p:sp>
        <p:nvSpPr>
          <p:cNvPr id="11269" name="Rectangle 5">
            <a:extLst>
              <a:ext uri="{FF2B5EF4-FFF2-40B4-BE49-F238E27FC236}">
                <a16:creationId xmlns:a16="http://schemas.microsoft.com/office/drawing/2014/main" id="{DDE9AB0F-8A90-4D73-8B02-1FD0C10DAAF5}"/>
              </a:ext>
            </a:extLst>
          </p:cNvPr>
          <p:cNvSpPr>
            <a:spLocks noGrp="1" noChangeArrowheads="1"/>
          </p:cNvSpPr>
          <p:nvPr>
            <p:ph idx="1"/>
          </p:nvPr>
        </p:nvSpPr>
        <p:spPr/>
        <p:txBody>
          <a:bodyPr/>
          <a:lstStyle/>
          <a:p>
            <a:pPr>
              <a:buFontTx/>
              <a:buChar char="•"/>
            </a:pPr>
            <a:r>
              <a:rPr lang="en-US" altLang="en-US"/>
              <a:t>The basics of wine making</a:t>
            </a:r>
          </a:p>
          <a:p>
            <a:pPr>
              <a:buFontTx/>
              <a:buChar char="•"/>
            </a:pPr>
            <a:r>
              <a:rPr lang="en-US" altLang="en-US"/>
              <a:t>Grape varieties</a:t>
            </a:r>
          </a:p>
          <a:p>
            <a:pPr>
              <a:buFontTx/>
              <a:buChar char="•"/>
            </a:pPr>
            <a:r>
              <a:rPr lang="en-US" altLang="en-US"/>
              <a:t>Wine producing areas of the World (particularly France, Italy, South Africa and Lebanon)</a:t>
            </a:r>
          </a:p>
          <a:p>
            <a:pPr>
              <a:buFontTx/>
              <a:buChar char="•"/>
            </a:pPr>
            <a:r>
              <a:rPr lang="en-US" altLang="en-US"/>
              <a:t>How to read a Wine Label</a:t>
            </a:r>
          </a:p>
          <a:p>
            <a:pPr>
              <a:buFontTx/>
              <a:buChar char="•"/>
            </a:pPr>
            <a:r>
              <a:rPr lang="en-US" altLang="en-US"/>
              <a:t>Different types of Bottles</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11269">
                                            <p:txEl>
                                              <p:pRg st="0" end="0"/>
                                            </p:txEl>
                                          </p:spTgt>
                                        </p:tgtEl>
                                        <p:attrNameLst>
                                          <p:attrName>style.visibility</p:attrName>
                                        </p:attrNameLst>
                                      </p:cBhvr>
                                      <p:to>
                                        <p:strVal val="visible"/>
                                      </p:to>
                                    </p:set>
                                    <p:animEffect transition="in" filter="checkerboard(across)">
                                      <p:cBhvr>
                                        <p:cTn id="7" dur="500"/>
                                        <p:tgtEl>
                                          <p:spTgt spid="11269">
                                            <p:txEl>
                                              <p:pRg st="0" end="0"/>
                                            </p:txEl>
                                          </p:spTgt>
                                        </p:tgtEl>
                                      </p:cBhvr>
                                    </p:animEffect>
                                  </p:childTnLst>
                                </p:cTn>
                              </p:par>
                            </p:childTnLst>
                          </p:cTn>
                        </p:par>
                        <p:par>
                          <p:cTn id="8" fill="hold" nodeType="afterGroup">
                            <p:stCondLst>
                              <p:cond delay="1500"/>
                            </p:stCondLst>
                            <p:childTnLst>
                              <p:par>
                                <p:cTn id="9" presetID="5" presetClass="entr" presetSubtype="10" fill="hold" grpId="0" nodeType="afterEffect">
                                  <p:stCondLst>
                                    <p:cond delay="1000"/>
                                  </p:stCondLst>
                                  <p:childTnLst>
                                    <p:set>
                                      <p:cBhvr>
                                        <p:cTn id="10" dur="1" fill="hold">
                                          <p:stCondLst>
                                            <p:cond delay="0"/>
                                          </p:stCondLst>
                                        </p:cTn>
                                        <p:tgtEl>
                                          <p:spTgt spid="11269">
                                            <p:txEl>
                                              <p:pRg st="1" end="1"/>
                                            </p:txEl>
                                          </p:spTgt>
                                        </p:tgtEl>
                                        <p:attrNameLst>
                                          <p:attrName>style.visibility</p:attrName>
                                        </p:attrNameLst>
                                      </p:cBhvr>
                                      <p:to>
                                        <p:strVal val="visible"/>
                                      </p:to>
                                    </p:set>
                                    <p:animEffect transition="in" filter="checkerboard(across)">
                                      <p:cBhvr>
                                        <p:cTn id="11" dur="500"/>
                                        <p:tgtEl>
                                          <p:spTgt spid="11269">
                                            <p:txEl>
                                              <p:pRg st="1" end="1"/>
                                            </p:txEl>
                                          </p:spTgt>
                                        </p:tgtEl>
                                      </p:cBhvr>
                                    </p:animEffect>
                                  </p:childTnLst>
                                </p:cTn>
                              </p:par>
                            </p:childTnLst>
                          </p:cTn>
                        </p:par>
                        <p:par>
                          <p:cTn id="12" fill="hold" nodeType="afterGroup">
                            <p:stCondLst>
                              <p:cond delay="3000"/>
                            </p:stCondLst>
                            <p:childTnLst>
                              <p:par>
                                <p:cTn id="13" presetID="5" presetClass="entr" presetSubtype="10" fill="hold" grpId="0" nodeType="afterEffect">
                                  <p:stCondLst>
                                    <p:cond delay="1000"/>
                                  </p:stCondLst>
                                  <p:childTnLst>
                                    <p:set>
                                      <p:cBhvr>
                                        <p:cTn id="14" dur="1" fill="hold">
                                          <p:stCondLst>
                                            <p:cond delay="0"/>
                                          </p:stCondLst>
                                        </p:cTn>
                                        <p:tgtEl>
                                          <p:spTgt spid="11269">
                                            <p:txEl>
                                              <p:pRg st="2" end="2"/>
                                            </p:txEl>
                                          </p:spTgt>
                                        </p:tgtEl>
                                        <p:attrNameLst>
                                          <p:attrName>style.visibility</p:attrName>
                                        </p:attrNameLst>
                                      </p:cBhvr>
                                      <p:to>
                                        <p:strVal val="visible"/>
                                      </p:to>
                                    </p:set>
                                    <p:animEffect transition="in" filter="checkerboard(across)">
                                      <p:cBhvr>
                                        <p:cTn id="15" dur="500"/>
                                        <p:tgtEl>
                                          <p:spTgt spid="11269">
                                            <p:txEl>
                                              <p:pRg st="2" end="2"/>
                                            </p:txEl>
                                          </p:spTgt>
                                        </p:tgtEl>
                                      </p:cBhvr>
                                    </p:animEffect>
                                  </p:childTnLst>
                                </p:cTn>
                              </p:par>
                            </p:childTnLst>
                          </p:cTn>
                        </p:par>
                        <p:par>
                          <p:cTn id="16" fill="hold" nodeType="afterGroup">
                            <p:stCondLst>
                              <p:cond delay="4500"/>
                            </p:stCondLst>
                            <p:childTnLst>
                              <p:par>
                                <p:cTn id="17" presetID="5" presetClass="entr" presetSubtype="10" fill="hold" grpId="0" nodeType="afterEffect">
                                  <p:stCondLst>
                                    <p:cond delay="1000"/>
                                  </p:stCondLst>
                                  <p:childTnLst>
                                    <p:set>
                                      <p:cBhvr>
                                        <p:cTn id="18" dur="1" fill="hold">
                                          <p:stCondLst>
                                            <p:cond delay="0"/>
                                          </p:stCondLst>
                                        </p:cTn>
                                        <p:tgtEl>
                                          <p:spTgt spid="11269">
                                            <p:txEl>
                                              <p:pRg st="3" end="3"/>
                                            </p:txEl>
                                          </p:spTgt>
                                        </p:tgtEl>
                                        <p:attrNameLst>
                                          <p:attrName>style.visibility</p:attrName>
                                        </p:attrNameLst>
                                      </p:cBhvr>
                                      <p:to>
                                        <p:strVal val="visible"/>
                                      </p:to>
                                    </p:set>
                                    <p:animEffect transition="in" filter="checkerboard(across)">
                                      <p:cBhvr>
                                        <p:cTn id="19" dur="500"/>
                                        <p:tgtEl>
                                          <p:spTgt spid="11269">
                                            <p:txEl>
                                              <p:pRg st="3" end="3"/>
                                            </p:txEl>
                                          </p:spTgt>
                                        </p:tgtEl>
                                      </p:cBhvr>
                                    </p:animEffect>
                                  </p:childTnLst>
                                </p:cTn>
                              </p:par>
                            </p:childTnLst>
                          </p:cTn>
                        </p:par>
                        <p:par>
                          <p:cTn id="20" fill="hold" nodeType="afterGroup">
                            <p:stCondLst>
                              <p:cond delay="6000"/>
                            </p:stCondLst>
                            <p:childTnLst>
                              <p:par>
                                <p:cTn id="21" presetID="5" presetClass="entr" presetSubtype="10" fill="hold" grpId="0" nodeType="afterEffect">
                                  <p:stCondLst>
                                    <p:cond delay="1000"/>
                                  </p:stCondLst>
                                  <p:childTnLst>
                                    <p:set>
                                      <p:cBhvr>
                                        <p:cTn id="22" dur="1" fill="hold">
                                          <p:stCondLst>
                                            <p:cond delay="0"/>
                                          </p:stCondLst>
                                        </p:cTn>
                                        <p:tgtEl>
                                          <p:spTgt spid="11269">
                                            <p:txEl>
                                              <p:pRg st="4" end="4"/>
                                            </p:txEl>
                                          </p:spTgt>
                                        </p:tgtEl>
                                        <p:attrNameLst>
                                          <p:attrName>style.visibility</p:attrName>
                                        </p:attrNameLst>
                                      </p:cBhvr>
                                      <p:to>
                                        <p:strVal val="visible"/>
                                      </p:to>
                                    </p:set>
                                    <p:animEffect transition="in" filter="checkerboard(across)">
                                      <p:cBhvr>
                                        <p:cTn id="23" dur="500"/>
                                        <p:tgtEl>
                                          <p:spTgt spid="1126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build="p" autoUpdateAnimBg="0" advAuto="1000"/>
    </p:bldLst>
  </p:timing>
</p:sld>
</file>

<file path=ppt/theme/theme1.xml><?xml version="1.0" encoding="utf-8"?>
<a:theme xmlns:a="http://schemas.openxmlformats.org/drawingml/2006/main" name="Presentation Templat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Template #1</Template>
  <TotalTime>530</TotalTime>
  <Words>1038</Words>
  <Application>Microsoft Office PowerPoint</Application>
  <PresentationFormat>A4 Paper (210x297 mm)</PresentationFormat>
  <Paragraphs>117</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Symbol</vt:lpstr>
      <vt:lpstr>Times New Roman</vt:lpstr>
      <vt:lpstr>Wingdings</vt:lpstr>
      <vt:lpstr>Presentation Template #1</vt:lpstr>
      <vt:lpstr>Introduction to Wine</vt:lpstr>
      <vt:lpstr>What you will learn in this session</vt:lpstr>
      <vt:lpstr>PowerPoint Presentation</vt:lpstr>
      <vt:lpstr>How Wine is Made</vt:lpstr>
      <vt:lpstr>Wine definitions</vt:lpstr>
      <vt:lpstr>Grape Varieties – Red (Black)</vt:lpstr>
      <vt:lpstr>Grape Varieties – White</vt:lpstr>
      <vt:lpstr>France</vt:lpstr>
      <vt:lpstr>Italy</vt:lpstr>
      <vt:lpstr>South Africa</vt:lpstr>
      <vt:lpstr>Lebanon</vt:lpstr>
      <vt:lpstr>Chateau Musar</vt:lpstr>
      <vt:lpstr>How to read a Wine Label</vt:lpstr>
      <vt:lpstr>How to read a Wine Label</vt:lpstr>
      <vt:lpstr>Various styles of wine bottles</vt:lpstr>
      <vt:lpstr>Wine Bottles</vt:lpstr>
      <vt:lpstr>The storage of wine</vt:lpstr>
      <vt:lpstr>Service Temperature</vt:lpstr>
      <vt:lpstr>The correct temperature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Wine Knowledge</dc:title>
  <dc:creator/>
  <cp:lastModifiedBy>Menno de Boer</cp:lastModifiedBy>
  <cp:revision>29</cp:revision>
  <cp:lastPrinted>1601-01-01T00:00:00Z</cp:lastPrinted>
  <dcterms:created xsi:type="dcterms:W3CDTF">2002-01-22T10:05:39Z</dcterms:created>
  <dcterms:modified xsi:type="dcterms:W3CDTF">2020-05-21T10:23:42Z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398880</vt:lpwstr>
  </property>
  <property fmtid="{D5CDD505-2E9C-101B-9397-08002B2CF9AE}" pid="3" name="NXPowerLiteSettings">
    <vt:lpwstr>C700052003A000</vt:lpwstr>
  </property>
  <property fmtid="{D5CDD505-2E9C-101B-9397-08002B2CF9AE}" pid="4" name="NXPowerLiteVersion">
    <vt:lpwstr>D8.0.11</vt:lpwstr>
  </property>
</Properties>
</file>